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6" r:id="rId3"/>
    <p:sldId id="257" r:id="rId4"/>
    <p:sldId id="268" r:id="rId5"/>
    <p:sldId id="288" r:id="rId6"/>
    <p:sldId id="297" r:id="rId7"/>
    <p:sldId id="294" r:id="rId8"/>
    <p:sldId id="262" r:id="rId9"/>
    <p:sldId id="278" r:id="rId10"/>
    <p:sldId id="279" r:id="rId11"/>
    <p:sldId id="293" r:id="rId12"/>
    <p:sldId id="276" r:id="rId13"/>
    <p:sldId id="287" r:id="rId14"/>
    <p:sldId id="292" r:id="rId15"/>
    <p:sldId id="291" r:id="rId16"/>
    <p:sldId id="298" r:id="rId17"/>
    <p:sldId id="266" r:id="rId18"/>
    <p:sldId id="263" r:id="rId19"/>
    <p:sldId id="295" r:id="rId20"/>
    <p:sldId id="299" r:id="rId21"/>
    <p:sldId id="267" r:id="rId22"/>
    <p:sldId id="271" r:id="rId23"/>
    <p:sldId id="269" r:id="rId24"/>
    <p:sldId id="273" r:id="rId25"/>
    <p:sldId id="301" r:id="rId26"/>
    <p:sldId id="302" r:id="rId27"/>
    <p:sldId id="275" r:id="rId28"/>
    <p:sldId id="274" r:id="rId29"/>
    <p:sldId id="28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a14:m>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35" autoAdjust="0"/>
    <p:restoredTop sz="86424"/>
  </p:normalViewPr>
  <p:slideViewPr>
    <p:cSldViewPr snapToGrid="0">
      <p:cViewPr varScale="1">
        <p:scale>
          <a:sx n="89" d="100"/>
          <a:sy n="89" d="100"/>
        </p:scale>
        <p:origin x="792" y="168"/>
      </p:cViewPr>
      <p:guideLst/>
    </p:cSldViewPr>
  </p:slideViewPr>
  <p:outlineViewPr>
    <p:cViewPr>
      <p:scale>
        <a:sx n="33" d="100"/>
        <a:sy n="33" d="100"/>
      </p:scale>
      <p:origin x="0" y="-90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21B5BD-42F6-4CCF-927C-1A2F5C946760}"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B8A68-3B3B-4F23-B0AC-205A2F2366E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78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1B5BD-42F6-4CCF-927C-1A2F5C946760}"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1690710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1B5BD-42F6-4CCF-927C-1A2F5C946760}"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107740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1B5BD-42F6-4CCF-927C-1A2F5C946760}"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89218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21B5BD-42F6-4CCF-927C-1A2F5C946760}"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CB8A68-3B3B-4F23-B0AC-205A2F2366E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2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21B5BD-42F6-4CCF-927C-1A2F5C946760}"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2049215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21B5BD-42F6-4CCF-927C-1A2F5C946760}" type="datetimeFigureOut">
              <a:rPr lang="en-US" smtClean="0"/>
              <a:t>4/25/19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54363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21B5BD-42F6-4CCF-927C-1A2F5C946760}" type="datetimeFigureOut">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2619221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21B5BD-42F6-4CCF-927C-1A2F5C946760}" type="datetimeFigureOut">
              <a:rPr lang="en-US" smtClean="0"/>
              <a:t>4/25/19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279946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C21B5BD-42F6-4CCF-927C-1A2F5C946760}" type="datetimeFigureOut">
              <a:rPr lang="en-US" smtClean="0"/>
              <a:t>4/25/19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3CB8A68-3B3B-4F23-B0AC-205A2F2366E2}" type="slidenum">
              <a:rPr lang="en-US" smtClean="0"/>
              <a:t>‹#›</a:t>
            </a:fld>
            <a:endParaRPr lang="en-US"/>
          </a:p>
        </p:txBody>
      </p:sp>
    </p:spTree>
    <p:extLst>
      <p:ext uri="{BB962C8B-B14F-4D97-AF65-F5344CB8AC3E}">
        <p14:creationId xmlns:p14="http://schemas.microsoft.com/office/powerpoint/2010/main" val="719231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1B5BD-42F6-4CCF-927C-1A2F5C946760}"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CB8A68-3B3B-4F23-B0AC-205A2F2366E2}" type="slidenum">
              <a:rPr lang="en-US" smtClean="0"/>
              <a:t>‹#›</a:t>
            </a:fld>
            <a:endParaRPr lang="en-US"/>
          </a:p>
        </p:txBody>
      </p:sp>
    </p:spTree>
    <p:extLst>
      <p:ext uri="{BB962C8B-B14F-4D97-AF65-F5344CB8AC3E}">
        <p14:creationId xmlns:p14="http://schemas.microsoft.com/office/powerpoint/2010/main" val="695558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C21B5BD-42F6-4CCF-927C-1A2F5C946760}" type="datetimeFigureOut">
              <a:rPr lang="en-US" smtClean="0"/>
              <a:t>4/25/19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3CB8A68-3B3B-4F23-B0AC-205A2F2366E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241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png"/><Relationship Id="rId5" Type="http://schemas.openxmlformats.org/officeDocument/2006/relationships/oleObject" Target="../embeddings/oleObject8.bin"/><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6.png"/><Relationship Id="rId5" Type="http://schemas.openxmlformats.org/officeDocument/2006/relationships/oleObject" Target="../embeddings/oleObject10.bin"/><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Layout" Target="../slideLayouts/slideLayout2.xml"/><Relationship Id="rId7" Type="http://schemas.openxmlformats.org/officeDocument/2006/relationships/image" Target="../media/image4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jpeg"/><Relationship Id="rId5" Type="http://schemas.openxmlformats.org/officeDocument/2006/relationships/image" Target="../media/image21.jpeg"/><Relationship Id="rId10" Type="http://schemas.openxmlformats.org/officeDocument/2006/relationships/image" Target="../media/image22.jpeg"/><Relationship Id="rId4" Type="http://schemas.openxmlformats.org/officeDocument/2006/relationships/image" Target="../media/image38.png"/><Relationship Id="rId9"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F43B9-09B3-4237-A4B5-EC6CEF9245B8}"/>
              </a:ext>
            </a:extLst>
          </p:cNvPr>
          <p:cNvSpPr>
            <a:spLocks noGrp="1"/>
          </p:cNvSpPr>
          <p:nvPr>
            <p:ph type="ctrTitle"/>
          </p:nvPr>
        </p:nvSpPr>
        <p:spPr>
          <a:xfrm>
            <a:off x="1524000" y="1122363"/>
            <a:ext cx="8232396" cy="2387600"/>
          </a:xfrm>
        </p:spPr>
        <p:txBody>
          <a:bodyPr>
            <a:noAutofit/>
          </a:bodyPr>
          <a:lstStyle/>
          <a:p>
            <a:pPr algn="l"/>
            <a:r>
              <a:rPr lang="en-US" sz="3200" spc="300" dirty="0">
                <a:solidFill>
                  <a:schemeClr val="accent6">
                    <a:lumMod val="50000"/>
                  </a:schemeClr>
                </a:solidFill>
                <a:latin typeface="Arial" panose="020B0604020202020204" pitchFamily="34" charset="0"/>
                <a:cs typeface="Arial" panose="020B0604020202020204" pitchFamily="34" charset="0"/>
              </a:rPr>
              <a:t>Adaptive Integration for Simulations of Molecular Systems and Finite Element Analysis of Halbach Arrays for Superconducting Magnetic Levitation</a:t>
            </a:r>
          </a:p>
        </p:txBody>
      </p:sp>
      <p:sp>
        <p:nvSpPr>
          <p:cNvPr id="3" name="Subtitle 2">
            <a:extLst>
              <a:ext uri="{FF2B5EF4-FFF2-40B4-BE49-F238E27FC236}">
                <a16:creationId xmlns:a16="http://schemas.microsoft.com/office/drawing/2014/main" id="{0DDE9C79-C324-47C1-B6F8-3935A1E613A5}"/>
              </a:ext>
            </a:extLst>
          </p:cNvPr>
          <p:cNvSpPr>
            <a:spLocks noGrp="1"/>
          </p:cNvSpPr>
          <p:nvPr>
            <p:ph type="subTitle" idx="1"/>
          </p:nvPr>
        </p:nvSpPr>
        <p:spPr/>
        <p:txBody>
          <a:bodyPr>
            <a:normAutofit fontScale="62500" lnSpcReduction="20000"/>
          </a:bodyPr>
          <a:lstStyle/>
          <a:p>
            <a:pPr algn="l"/>
            <a:r>
              <a:rPr lang="en-US" dirty="0">
                <a:solidFill>
                  <a:schemeClr val="accent6">
                    <a:lumMod val="50000"/>
                  </a:schemeClr>
                </a:solidFill>
                <a:latin typeface="Arial" panose="020B0604020202020204" pitchFamily="34" charset="0"/>
                <a:cs typeface="Arial" panose="020B0604020202020204" pitchFamily="34" charset="0"/>
              </a:rPr>
              <a:t>A Dissertation</a:t>
            </a:r>
          </a:p>
          <a:p>
            <a:pPr algn="l"/>
            <a:endParaRPr lang="en-US" dirty="0">
              <a:solidFill>
                <a:schemeClr val="accent6">
                  <a:lumMod val="50000"/>
                </a:schemeClr>
              </a:solidFill>
              <a:latin typeface="Arial" panose="020B0604020202020204" pitchFamily="34" charset="0"/>
              <a:cs typeface="Arial" panose="020B0604020202020204" pitchFamily="34" charset="0"/>
            </a:endParaRPr>
          </a:p>
          <a:p>
            <a:pPr algn="l"/>
            <a:r>
              <a:rPr lang="en-US" sz="1400" dirty="0">
                <a:solidFill>
                  <a:schemeClr val="accent6">
                    <a:lumMod val="50000"/>
                  </a:schemeClr>
                </a:solidFill>
                <a:latin typeface="Arial" panose="020B0604020202020204" pitchFamily="34" charset="0"/>
                <a:cs typeface="Arial" panose="020B0604020202020204" pitchFamily="34" charset="0"/>
              </a:rPr>
              <a:t>Christopher A. </a:t>
            </a:r>
            <a:r>
              <a:rPr lang="en-US" sz="1400" dirty="0" err="1">
                <a:solidFill>
                  <a:schemeClr val="accent6">
                    <a:lumMod val="50000"/>
                  </a:schemeClr>
                </a:solidFill>
                <a:latin typeface="Arial" panose="020B0604020202020204" pitchFamily="34" charset="0"/>
                <a:cs typeface="Arial" panose="020B0604020202020204" pitchFamily="34" charset="0"/>
              </a:rPr>
              <a:t>Mirabzadeh</a:t>
            </a:r>
            <a:endParaRPr lang="en-US" sz="1400" dirty="0">
              <a:solidFill>
                <a:schemeClr val="accent6">
                  <a:lumMod val="50000"/>
                </a:schemeClr>
              </a:solidFill>
              <a:latin typeface="Arial" panose="020B0604020202020204" pitchFamily="34" charset="0"/>
              <a:cs typeface="Arial" panose="020B0604020202020204" pitchFamily="34" charset="0"/>
            </a:endParaRPr>
          </a:p>
          <a:p>
            <a:pPr algn="l"/>
            <a:r>
              <a:rPr lang="en-US" sz="1400" dirty="0">
                <a:solidFill>
                  <a:schemeClr val="accent6">
                    <a:lumMod val="50000"/>
                  </a:schemeClr>
                </a:solidFill>
                <a:latin typeface="Arial" panose="020B0604020202020204" pitchFamily="34" charset="0"/>
                <a:cs typeface="Arial" panose="020B0604020202020204" pitchFamily="34" charset="0"/>
              </a:rPr>
              <a:t>University of Idaho</a:t>
            </a:r>
          </a:p>
        </p:txBody>
      </p:sp>
    </p:spTree>
    <p:extLst>
      <p:ext uri="{BB962C8B-B14F-4D97-AF65-F5344CB8AC3E}">
        <p14:creationId xmlns:p14="http://schemas.microsoft.com/office/powerpoint/2010/main" val="343630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B5E5-DCDB-45C8-BE8D-F3442C32F596}"/>
              </a:ext>
            </a:extLst>
          </p:cNvPr>
          <p:cNvSpPr>
            <a:spLocks noGrp="1"/>
          </p:cNvSpPr>
          <p:nvPr>
            <p:ph type="title"/>
          </p:nvPr>
        </p:nvSpPr>
        <p:spPr/>
        <p:txBody>
          <a:bodyPr/>
          <a:lstStyle/>
          <a:p>
            <a:r>
              <a:rPr lang="en-US" dirty="0"/>
              <a:t>Methane solvation free energy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19D353-953B-4F74-9918-6F56C1917026}"/>
                  </a:ext>
                </a:extLst>
              </p:cNvPr>
              <p:cNvSpPr>
                <a:spLocks noGrp="1"/>
              </p:cNvSpPr>
              <p:nvPr>
                <p:ph idx="1"/>
              </p:nvPr>
            </p:nvSpPr>
            <p:spPr>
              <a:xfrm>
                <a:off x="1097280" y="4395260"/>
                <a:ext cx="10058399" cy="1450757"/>
              </a:xfrm>
            </p:spPr>
            <p:txBody>
              <a:bodyPr>
                <a:noAutofit/>
              </a:bodyPr>
              <a:lstStyle/>
              <a:p>
                <a:r>
                  <a:rPr lang="en-US" dirty="0"/>
                  <a:t>Violin plot showing methane solvation results for 31 </a:t>
                </a:r>
                <a14:m>
                  <m:oMath xmlns:m="http://schemas.openxmlformats.org/officeDocument/2006/math">
                    <m:r>
                      <a:rPr lang="el-GR" i="1">
                        <a:latin typeface="Cambria Math" panose="02040503050406030204" pitchFamily="18" charset="0"/>
                        <a:ea typeface="Cambria Math" panose="02040503050406030204" pitchFamily="18" charset="0"/>
                      </a:rPr>
                      <m:t>𝜆</m:t>
                    </m:r>
                  </m:oMath>
                </a14:m>
                <a:r>
                  <a:rPr lang="en-US" dirty="0"/>
                  <a:t> values averaged over eight trials. A violin plot combines a box plot and a density plot to visualize the distribution and probability density. </a:t>
                </a:r>
                <a:r>
                  <a:rPr lang="en-US" dirty="0">
                    <a:solidFill>
                      <a:srgbClr val="FF0000"/>
                    </a:solidFill>
                  </a:rPr>
                  <a:t>The graphic shows all methods have similarly converged at 1 ns per </a:t>
                </a:r>
                <a14:m>
                  <m:oMath xmlns:m="http://schemas.openxmlformats.org/officeDocument/2006/math">
                    <m:r>
                      <a:rPr lang="el-GR" i="1">
                        <a:solidFill>
                          <a:srgbClr val="FF0000"/>
                        </a:solidFill>
                        <a:latin typeface="Cambria Math" panose="02040503050406030204" pitchFamily="18" charset="0"/>
                        <a:ea typeface="Cambria Math" panose="02040503050406030204" pitchFamily="18" charset="0"/>
                      </a:rPr>
                      <m:t>𝜆</m:t>
                    </m:r>
                  </m:oMath>
                </a14:m>
                <a:r>
                  <a:rPr lang="en-US" dirty="0">
                    <a:solidFill>
                      <a:srgbClr val="FF0000"/>
                    </a:solidFill>
                  </a:rPr>
                  <a:t> for the same number of intermediate states and sample size with AIM and AIM-CUBIC showing early convergence at 750 </a:t>
                </a:r>
                <a:r>
                  <a:rPr lang="en-US" dirty="0" err="1">
                    <a:solidFill>
                      <a:srgbClr val="FF0000"/>
                    </a:solidFill>
                  </a:rPr>
                  <a:t>ps</a:t>
                </a:r>
                <a:r>
                  <a:rPr lang="en-US" dirty="0">
                    <a:solidFill>
                      <a:srgbClr val="FF0000"/>
                    </a:solidFill>
                  </a:rPr>
                  <a:t> per </a:t>
                </a:r>
                <a14:m>
                  <m:oMath xmlns:m="http://schemas.openxmlformats.org/officeDocument/2006/math">
                    <m:r>
                      <a:rPr lang="el-GR" i="1">
                        <a:solidFill>
                          <a:srgbClr val="FF0000"/>
                        </a:solidFill>
                        <a:latin typeface="Cambria Math" panose="02040503050406030204" pitchFamily="18" charset="0"/>
                        <a:ea typeface="Cambria Math" panose="02040503050406030204" pitchFamily="18" charset="0"/>
                      </a:rPr>
                      <m:t>𝜆</m:t>
                    </m:r>
                  </m:oMath>
                </a14:m>
                <a:r>
                  <a:rPr lang="en-US" dirty="0"/>
                  <a:t>.</a:t>
                </a:r>
              </a:p>
            </p:txBody>
          </p:sp>
        </mc:Choice>
        <mc:Fallback xmlns="">
          <p:sp>
            <p:nvSpPr>
              <p:cNvPr id="3" name="Content Placeholder 2">
                <a:extLst>
                  <a:ext uri="{FF2B5EF4-FFF2-40B4-BE49-F238E27FC236}">
                    <a16:creationId xmlns:a16="http://schemas.microsoft.com/office/drawing/2014/main" id="{D219D353-953B-4F74-9918-6F56C1917026}"/>
                  </a:ext>
                </a:extLst>
              </p:cNvPr>
              <p:cNvSpPr>
                <a:spLocks noGrp="1" noRot="1" noChangeAspect="1" noMove="1" noResize="1" noEditPoints="1" noAdjustHandles="1" noChangeArrowheads="1" noChangeShapeType="1" noTextEdit="1"/>
              </p:cNvSpPr>
              <p:nvPr>
                <p:ph idx="1"/>
              </p:nvPr>
            </p:nvSpPr>
            <p:spPr>
              <a:xfrm>
                <a:off x="1097280" y="4395260"/>
                <a:ext cx="10058399" cy="1450757"/>
              </a:xfrm>
              <a:blipFill>
                <a:blip r:embed="rId3"/>
                <a:stretch>
                  <a:fillRect l="-504" t="-4348" r="-1261" b="-7826"/>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6279B749-2541-45C9-ABCA-13374EE60AA2}"/>
              </a:ext>
            </a:extLst>
          </p:cNvPr>
          <p:cNvGraphicFramePr>
            <a:graphicFrameLocks noChangeAspect="1"/>
          </p:cNvGraphicFramePr>
          <p:nvPr>
            <p:extLst>
              <p:ext uri="{D42A27DB-BD31-4B8C-83A1-F6EECF244321}">
                <p14:modId xmlns:p14="http://schemas.microsoft.com/office/powerpoint/2010/main" val="2176308790"/>
              </p:ext>
            </p:extLst>
          </p:nvPr>
        </p:nvGraphicFramePr>
        <p:xfrm>
          <a:off x="990362" y="1966860"/>
          <a:ext cx="10272234" cy="2198900"/>
        </p:xfrm>
        <a:graphic>
          <a:graphicData uri="http://schemas.openxmlformats.org/presentationml/2006/ole">
            <mc:AlternateContent xmlns:mc="http://schemas.openxmlformats.org/markup-compatibility/2006">
              <mc:Choice xmlns:v="urn:schemas-microsoft-com:vml" Requires="v">
                <p:oleObj spid="_x0000_s6209" name="Acrobat Document" r:id="rId4" imgW="12772853" imgH="2733403" progId="AcroExch.Document.DC">
                  <p:embed/>
                </p:oleObj>
              </mc:Choice>
              <mc:Fallback>
                <p:oleObj name="Acrobat Document" r:id="rId4" imgW="12772853" imgH="2733403" progId="AcroExch.Document.DC">
                  <p:embed/>
                  <p:pic>
                    <p:nvPicPr>
                      <p:cNvPr id="0" name=""/>
                      <p:cNvPicPr/>
                      <p:nvPr/>
                    </p:nvPicPr>
                    <p:blipFill>
                      <a:blip r:embed="rId5"/>
                      <a:stretch>
                        <a:fillRect/>
                      </a:stretch>
                    </p:blipFill>
                    <p:spPr>
                      <a:xfrm>
                        <a:off x="990362" y="1966860"/>
                        <a:ext cx="10272234" cy="2198900"/>
                      </a:xfrm>
                      <a:prstGeom prst="rect">
                        <a:avLst/>
                      </a:prstGeom>
                    </p:spPr>
                  </p:pic>
                </p:oleObj>
              </mc:Fallback>
            </mc:AlternateContent>
          </a:graphicData>
        </a:graphic>
      </p:graphicFrame>
    </p:spTree>
    <p:extLst>
      <p:ext uri="{BB962C8B-B14F-4D97-AF65-F5344CB8AC3E}">
        <p14:creationId xmlns:p14="http://schemas.microsoft.com/office/powerpoint/2010/main" val="91144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5B14ADD-7841-6345-9040-CFA5C360F8E5}"/>
              </a:ext>
            </a:extLst>
          </p:cNvPr>
          <p:cNvGraphicFramePr>
            <a:graphicFrameLocks noGrp="1" noChangeAspect="1"/>
          </p:cNvGraphicFramePr>
          <p:nvPr>
            <p:ph idx="1"/>
            <p:extLst>
              <p:ext uri="{D42A27DB-BD31-4B8C-83A1-F6EECF244321}">
                <p14:modId xmlns:p14="http://schemas.microsoft.com/office/powerpoint/2010/main" val="3662564171"/>
              </p:ext>
            </p:extLst>
          </p:nvPr>
        </p:nvGraphicFramePr>
        <p:xfrm>
          <a:off x="5675586" y="1905855"/>
          <a:ext cx="5480094" cy="4321526"/>
        </p:xfrm>
        <a:graphic>
          <a:graphicData uri="http://schemas.openxmlformats.org/presentationml/2006/ole">
            <mc:AlternateContent xmlns:mc="http://schemas.openxmlformats.org/markup-compatibility/2006">
              <mc:Choice xmlns:v="urn:schemas-microsoft-com:vml" Requires="v">
                <p:oleObj spid="_x0000_s12341" name="Acrobat Document" r:id="rId3" imgW="4114800" imgH="5486400" progId="AcroExch.Document.DC">
                  <p:embed/>
                </p:oleObj>
              </mc:Choice>
              <mc:Fallback>
                <p:oleObj name="Acrobat Document" r:id="rId3" imgW="4114800" imgH="5486400" progId="AcroExch.Document.DC">
                  <p:embed/>
                  <p:pic>
                    <p:nvPicPr>
                      <p:cNvPr id="4" name="Object 3">
                        <a:extLst>
                          <a:ext uri="{FF2B5EF4-FFF2-40B4-BE49-F238E27FC236}">
                            <a16:creationId xmlns:a16="http://schemas.microsoft.com/office/drawing/2014/main" id="{3BBCB979-C1C8-410C-BEAB-77D47A5E005D}"/>
                          </a:ext>
                        </a:extLst>
                      </p:cNvPr>
                      <p:cNvPicPr/>
                      <p:nvPr/>
                    </p:nvPicPr>
                    <p:blipFill>
                      <a:blip r:embed="rId4"/>
                      <a:stretch>
                        <a:fillRect/>
                      </a:stretch>
                    </p:blipFill>
                    <p:spPr>
                      <a:xfrm>
                        <a:off x="5675586" y="1905855"/>
                        <a:ext cx="5480094" cy="4321526"/>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1EAEAC0-D0E3-0D4C-9656-D14B5965B44C}"/>
              </a:ext>
            </a:extLst>
          </p:cNvPr>
          <p:cNvSpPr>
            <a:spLocks noGrp="1"/>
          </p:cNvSpPr>
          <p:nvPr>
            <p:ph type="title"/>
          </p:nvPr>
        </p:nvSpPr>
        <p:spPr/>
        <p:txBody>
          <a:bodyPr/>
          <a:lstStyle/>
          <a:p>
            <a:r>
              <a:rPr lang="en-US" dirty="0"/>
              <a:t>Alanine to valine mutation</a:t>
            </a:r>
          </a:p>
        </p:txBody>
      </p:sp>
      <p:sp>
        <p:nvSpPr>
          <p:cNvPr id="5" name="Rectangle 4">
            <a:extLst>
              <a:ext uri="{FF2B5EF4-FFF2-40B4-BE49-F238E27FC236}">
                <a16:creationId xmlns:a16="http://schemas.microsoft.com/office/drawing/2014/main" id="{003D20F1-096A-A646-B220-DD428B749F06}"/>
              </a:ext>
            </a:extLst>
          </p:cNvPr>
          <p:cNvSpPr/>
          <p:nvPr/>
        </p:nvSpPr>
        <p:spPr>
          <a:xfrm>
            <a:off x="1097280" y="2551837"/>
            <a:ext cx="4578306" cy="1754326"/>
          </a:xfrm>
          <a:prstGeom prst="rect">
            <a:avLst/>
          </a:prstGeom>
        </p:spPr>
        <p:txBody>
          <a:bodyPr wrap="square">
            <a:spAutoFit/>
          </a:bodyPr>
          <a:lstStyle/>
          <a:p>
            <a:r>
              <a:rPr lang="en-US" dirty="0"/>
              <a:t>Alanine to valine mutation free energy. Eight trial simulations of 41 </a:t>
            </a:r>
            <a:r>
              <a:rPr lang="en-US" dirty="0" err="1"/>
              <a:t>λ</a:t>
            </a:r>
            <a:r>
              <a:rPr lang="en-US" dirty="0"/>
              <a:t> values at 1 </a:t>
            </a:r>
            <a:r>
              <a:rPr lang="en-US" dirty="0" err="1"/>
              <a:t>ps</a:t>
            </a:r>
            <a:r>
              <a:rPr lang="en-US" dirty="0"/>
              <a:t>, 100 </a:t>
            </a:r>
            <a:r>
              <a:rPr lang="en-US" dirty="0" err="1"/>
              <a:t>ps</a:t>
            </a:r>
            <a:r>
              <a:rPr lang="en-US" dirty="0"/>
              <a:t> and 1 ns per </a:t>
            </a:r>
            <a:r>
              <a:rPr lang="en-US" dirty="0" err="1"/>
              <a:t>λ</a:t>
            </a:r>
            <a:r>
              <a:rPr lang="en-US" dirty="0"/>
              <a:t>. </a:t>
            </a:r>
            <a:r>
              <a:rPr lang="en-US" dirty="0">
                <a:solidFill>
                  <a:srgbClr val="FF0000"/>
                </a:solidFill>
              </a:rPr>
              <a:t>Note the smoothness of AIM versus fixed </a:t>
            </a:r>
            <a:r>
              <a:rPr lang="en-US" dirty="0" err="1">
                <a:solidFill>
                  <a:srgbClr val="FF0000"/>
                </a:solidFill>
              </a:rPr>
              <a:t>λ</a:t>
            </a:r>
            <a:r>
              <a:rPr lang="en-US" dirty="0">
                <a:solidFill>
                  <a:srgbClr val="FF0000"/>
                </a:solidFill>
              </a:rPr>
              <a:t> simulations. AIM requires less samples than fixed </a:t>
            </a:r>
            <a:r>
              <a:rPr lang="en-US" dirty="0" err="1">
                <a:solidFill>
                  <a:srgbClr val="FF0000"/>
                </a:solidFill>
              </a:rPr>
              <a:t>λ</a:t>
            </a:r>
            <a:r>
              <a:rPr lang="en-US" dirty="0">
                <a:solidFill>
                  <a:srgbClr val="FF0000"/>
                </a:solidFill>
              </a:rPr>
              <a:t> simulations to smooth the free energy function.</a:t>
            </a:r>
          </a:p>
        </p:txBody>
      </p:sp>
    </p:spTree>
    <p:extLst>
      <p:ext uri="{BB962C8B-B14F-4D97-AF65-F5344CB8AC3E}">
        <p14:creationId xmlns:p14="http://schemas.microsoft.com/office/powerpoint/2010/main" val="98111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2CA97-0A07-4711-9730-A07AB596EB1C}"/>
              </a:ext>
            </a:extLst>
          </p:cNvPr>
          <p:cNvSpPr>
            <a:spLocks noGrp="1"/>
          </p:cNvSpPr>
          <p:nvPr>
            <p:ph type="title"/>
          </p:nvPr>
        </p:nvSpPr>
        <p:spPr/>
        <p:txBody>
          <a:bodyPr/>
          <a:lstStyle/>
          <a:p>
            <a:r>
              <a:rPr lang="en-US" dirty="0"/>
              <a:t>Alanine to valine mutation</a:t>
            </a:r>
          </a:p>
        </p:txBody>
      </p:sp>
      <p:sp>
        <p:nvSpPr>
          <p:cNvPr id="3" name="Content Placeholder 2">
            <a:extLst>
              <a:ext uri="{FF2B5EF4-FFF2-40B4-BE49-F238E27FC236}">
                <a16:creationId xmlns:a16="http://schemas.microsoft.com/office/drawing/2014/main" id="{F6050326-9FF4-44BC-87AE-04C6364667F4}"/>
              </a:ext>
            </a:extLst>
          </p:cNvPr>
          <p:cNvSpPr>
            <a:spLocks noGrp="1"/>
          </p:cNvSpPr>
          <p:nvPr>
            <p:ph idx="1"/>
          </p:nvPr>
        </p:nvSpPr>
        <p:spPr>
          <a:xfrm>
            <a:off x="1097280" y="4395262"/>
            <a:ext cx="10058400" cy="1450757"/>
          </a:xfrm>
        </p:spPr>
        <p:txBody>
          <a:bodyPr/>
          <a:lstStyle/>
          <a:p>
            <a:r>
              <a:rPr lang="en-US" dirty="0"/>
              <a:t>Violin plot showing alanine to valine mutation results for 41 </a:t>
            </a:r>
            <a:r>
              <a:rPr lang="en-US" dirty="0" err="1"/>
              <a:t>λ</a:t>
            </a:r>
            <a:r>
              <a:rPr lang="en-US" dirty="0"/>
              <a:t> values averaged over eight trials. The graphic shows all methods have similarly converged at 1 ns per </a:t>
            </a:r>
            <a:r>
              <a:rPr lang="en-US" dirty="0" err="1"/>
              <a:t>λ</a:t>
            </a:r>
            <a:r>
              <a:rPr lang="en-US" dirty="0"/>
              <a:t>. </a:t>
            </a:r>
            <a:r>
              <a:rPr lang="en-US" dirty="0">
                <a:solidFill>
                  <a:srgbClr val="FF0000"/>
                </a:solidFill>
              </a:rPr>
              <a:t>Note that AIM and AIM-CUBIC converge more rapidly than other methods and are mostly converged at 100 </a:t>
            </a:r>
            <a:r>
              <a:rPr lang="en-US" dirty="0" err="1">
                <a:solidFill>
                  <a:srgbClr val="FF0000"/>
                </a:solidFill>
              </a:rPr>
              <a:t>ps</a:t>
            </a:r>
            <a:r>
              <a:rPr lang="en-US" dirty="0">
                <a:solidFill>
                  <a:srgbClr val="FF0000"/>
                </a:solidFill>
              </a:rPr>
              <a:t> per </a:t>
            </a:r>
            <a:r>
              <a:rPr lang="en-US" dirty="0" err="1">
                <a:solidFill>
                  <a:srgbClr val="FF0000"/>
                </a:solidFill>
              </a:rPr>
              <a:t>λ</a:t>
            </a:r>
            <a:r>
              <a:rPr lang="en-US" dirty="0">
                <a:solidFill>
                  <a:srgbClr val="FF0000"/>
                </a:solidFill>
              </a:rPr>
              <a:t>.</a:t>
            </a:r>
          </a:p>
        </p:txBody>
      </p:sp>
      <p:graphicFrame>
        <p:nvGraphicFramePr>
          <p:cNvPr id="4" name="Object 3">
            <a:extLst>
              <a:ext uri="{FF2B5EF4-FFF2-40B4-BE49-F238E27FC236}">
                <a16:creationId xmlns:a16="http://schemas.microsoft.com/office/drawing/2014/main" id="{481254DF-EF6F-4C59-A823-2C2A4BC21D81}"/>
              </a:ext>
            </a:extLst>
          </p:cNvPr>
          <p:cNvGraphicFramePr>
            <a:graphicFrameLocks noChangeAspect="1"/>
          </p:cNvGraphicFramePr>
          <p:nvPr>
            <p:extLst>
              <p:ext uri="{D42A27DB-BD31-4B8C-83A1-F6EECF244321}">
                <p14:modId xmlns:p14="http://schemas.microsoft.com/office/powerpoint/2010/main" val="1637973950"/>
              </p:ext>
            </p:extLst>
          </p:nvPr>
        </p:nvGraphicFramePr>
        <p:xfrm>
          <a:off x="1057603" y="1986795"/>
          <a:ext cx="10076793" cy="2159031"/>
        </p:xfrm>
        <a:graphic>
          <a:graphicData uri="http://schemas.openxmlformats.org/presentationml/2006/ole">
            <mc:AlternateContent xmlns:mc="http://schemas.openxmlformats.org/markup-compatibility/2006">
              <mc:Choice xmlns:v="urn:schemas-microsoft-com:vml" Requires="v">
                <p:oleObj spid="_x0000_s4161" name="Acrobat Document" r:id="rId3" imgW="12753892" imgH="2733403" progId="AcroExch.Document.DC">
                  <p:embed/>
                </p:oleObj>
              </mc:Choice>
              <mc:Fallback>
                <p:oleObj name="Acrobat Document" r:id="rId3" imgW="12753892" imgH="2733403" progId="AcroExch.Document.DC">
                  <p:embed/>
                  <p:pic>
                    <p:nvPicPr>
                      <p:cNvPr id="0" name=""/>
                      <p:cNvPicPr/>
                      <p:nvPr/>
                    </p:nvPicPr>
                    <p:blipFill>
                      <a:blip r:embed="rId4"/>
                      <a:stretch>
                        <a:fillRect/>
                      </a:stretch>
                    </p:blipFill>
                    <p:spPr>
                      <a:xfrm>
                        <a:off x="1057603" y="1986795"/>
                        <a:ext cx="10076793" cy="2159031"/>
                      </a:xfrm>
                      <a:prstGeom prst="rect">
                        <a:avLst/>
                      </a:prstGeom>
                    </p:spPr>
                  </p:pic>
                </p:oleObj>
              </mc:Fallback>
            </mc:AlternateContent>
          </a:graphicData>
        </a:graphic>
      </p:graphicFrame>
    </p:spTree>
    <p:extLst>
      <p:ext uri="{BB962C8B-B14F-4D97-AF65-F5344CB8AC3E}">
        <p14:creationId xmlns:p14="http://schemas.microsoft.com/office/powerpoint/2010/main" val="367020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4D16-F358-4581-8FF3-9B69EC2E5D5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DADDE9A-7597-446A-B258-9950A3E1C7CC}"/>
              </a:ext>
            </a:extLst>
          </p:cNvPr>
          <p:cNvSpPr>
            <a:spLocks noGrp="1"/>
          </p:cNvSpPr>
          <p:nvPr>
            <p:ph idx="1"/>
          </p:nvPr>
        </p:nvSpPr>
        <p:spPr/>
        <p:txBody>
          <a:bodyPr/>
          <a:lstStyle/>
          <a:p>
            <a:r>
              <a:rPr lang="en-US" dirty="0"/>
              <a:t>The problem of free energy estimation can be broken into three parts:</a:t>
            </a:r>
          </a:p>
          <a:p>
            <a:pPr marL="457200" indent="-457200">
              <a:buFont typeface="+mj-lt"/>
              <a:buAutoNum type="arabicPeriod"/>
            </a:pPr>
            <a:r>
              <a:rPr lang="en-US" dirty="0"/>
              <a:t> What reference and (possibly) intermediates to use;</a:t>
            </a:r>
          </a:p>
          <a:p>
            <a:pPr marL="457200" indent="-457200">
              <a:buFont typeface="+mj-lt"/>
              <a:buAutoNum type="arabicPeriod"/>
            </a:pPr>
            <a:r>
              <a:rPr lang="en-US" dirty="0"/>
              <a:t> What transition algorithms to use for sampling the ensembles; and</a:t>
            </a:r>
          </a:p>
          <a:p>
            <a:pPr marL="457200" indent="-457200">
              <a:buFont typeface="+mj-lt"/>
              <a:buAutoNum type="arabicPeriod"/>
            </a:pPr>
            <a:r>
              <a:rPr lang="en-US" dirty="0"/>
              <a:t> How best to estimate the free energy from the resulting data.</a:t>
            </a:r>
          </a:p>
          <a:p>
            <a:endParaRPr lang="en-US" dirty="0"/>
          </a:p>
        </p:txBody>
      </p:sp>
    </p:spTree>
    <p:extLst>
      <p:ext uri="{BB962C8B-B14F-4D97-AF65-F5344CB8AC3E}">
        <p14:creationId xmlns:p14="http://schemas.microsoft.com/office/powerpoint/2010/main" val="1888748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3189-0064-3E44-8A44-527A8D28A6B8}"/>
              </a:ext>
            </a:extLst>
          </p:cNvPr>
          <p:cNvSpPr>
            <a:spLocks noGrp="1"/>
          </p:cNvSpPr>
          <p:nvPr>
            <p:ph type="title"/>
          </p:nvPr>
        </p:nvSpPr>
        <p:spPr/>
        <p:txBody>
          <a:bodyPr/>
          <a:lstStyle/>
          <a:p>
            <a:r>
              <a:rPr lang="en-US" dirty="0"/>
              <a:t>Fixed versus adaptive</a:t>
            </a:r>
          </a:p>
        </p:txBody>
      </p:sp>
      <p:pic>
        <p:nvPicPr>
          <p:cNvPr id="5" name="Content Placeholder 4">
            <a:extLst>
              <a:ext uri="{FF2B5EF4-FFF2-40B4-BE49-F238E27FC236}">
                <a16:creationId xmlns:a16="http://schemas.microsoft.com/office/drawing/2014/main" id="{99B73A8F-36D4-7D4B-A25B-56AFCBA4D2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0313" y="2238375"/>
            <a:ext cx="4711700" cy="3238500"/>
          </a:xfrm>
        </p:spPr>
      </p:pic>
    </p:spTree>
    <p:extLst>
      <p:ext uri="{BB962C8B-B14F-4D97-AF65-F5344CB8AC3E}">
        <p14:creationId xmlns:p14="http://schemas.microsoft.com/office/powerpoint/2010/main" val="126225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D3D7F-37A3-C940-9F7F-E0113DFBA054}"/>
              </a:ext>
            </a:extLst>
          </p:cNvPr>
          <p:cNvSpPr>
            <a:spLocks noGrp="1"/>
          </p:cNvSpPr>
          <p:nvPr>
            <p:ph type="title"/>
          </p:nvPr>
        </p:nvSpPr>
        <p:spPr/>
        <p:txBody>
          <a:bodyPr/>
          <a:lstStyle/>
          <a:p>
            <a:r>
              <a:rPr lang="en-US" dirty="0">
                <a:cs typeface="Arial" panose="020B0604020202020204" pitchFamily="34" charset="0"/>
              </a:rPr>
              <a:t>Intermediate steps</a:t>
            </a:r>
          </a:p>
        </p:txBody>
      </p:sp>
      <p:pic>
        <p:nvPicPr>
          <p:cNvPr id="11" name="Picture 10" descr="A close up of a map&#10;&#10;Description automatically generated">
            <a:extLst>
              <a:ext uri="{FF2B5EF4-FFF2-40B4-BE49-F238E27FC236}">
                <a16:creationId xmlns:a16="http://schemas.microsoft.com/office/drawing/2014/main" id="{DFD3FBE0-ED2A-8A4D-BA57-08A96CEAE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300" y="1809750"/>
            <a:ext cx="6121400" cy="3238500"/>
          </a:xfrm>
          <a:prstGeom prst="rect">
            <a:avLst/>
          </a:prstGeom>
        </p:spPr>
      </p:pic>
    </p:spTree>
    <p:extLst>
      <p:ext uri="{BB962C8B-B14F-4D97-AF65-F5344CB8AC3E}">
        <p14:creationId xmlns:p14="http://schemas.microsoft.com/office/powerpoint/2010/main" val="194724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203A-25D5-254C-BD8B-7E0C0FB3637A}"/>
              </a:ext>
            </a:extLst>
          </p:cNvPr>
          <p:cNvSpPr>
            <a:spLocks noGrp="1"/>
          </p:cNvSpPr>
          <p:nvPr>
            <p:ph type="title"/>
          </p:nvPr>
        </p:nvSpPr>
        <p:spPr/>
        <p:txBody>
          <a:bodyPr/>
          <a:lstStyle/>
          <a:p>
            <a:r>
              <a:rPr lang="en-US" dirty="0"/>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ACDDDD-D911-A44F-A338-E6B79CCC07F2}"/>
                  </a:ext>
                </a:extLst>
              </p:cNvPr>
              <p:cNvSpPr>
                <a:spLocks noGrp="1"/>
              </p:cNvSpPr>
              <p:nvPr>
                <p:ph idx="1"/>
              </p:nvPr>
            </p:nvSpPr>
            <p:spPr/>
            <p:txBody>
              <a:bodyPr/>
              <a:lstStyle/>
              <a:p>
                <a:r>
                  <a:rPr lang="en-US" dirty="0"/>
                  <a:t>We have shown</a:t>
                </a:r>
              </a:p>
              <a:p>
                <a:pPr lvl="1"/>
                <a:r>
                  <a:rPr lang="en-US" dirty="0"/>
                  <a:t>Agreement within statistical uncertainty between AIM and a suite of standard fixed </a:t>
                </a:r>
                <a14:m>
                  <m:oMath xmlns:m="http://schemas.openxmlformats.org/officeDocument/2006/math">
                    <m:r>
                      <a:rPr lang="el-GR">
                        <a:latin typeface="Cambria Math" panose="02040503050406030204" pitchFamily="18" charset="0"/>
                      </a:rPr>
                      <m:t>𝜆</m:t>
                    </m:r>
                  </m:oMath>
                </a14:m>
                <a:r>
                  <a:rPr lang="en-US" dirty="0"/>
                  <a:t> methods for methane solvation and a GAG to GVG mutation</a:t>
                </a:r>
              </a:p>
              <a:p>
                <a:pPr lvl="1"/>
                <a:r>
                  <a:rPr lang="en-US" dirty="0"/>
                  <a:t>AIM is more efficient</a:t>
                </a:r>
              </a:p>
              <a:p>
                <a:pPr lvl="1"/>
                <a:r>
                  <a:rPr lang="en-US" dirty="0"/>
                  <a:t>AIM has a higher level of accuracy and precision, for a given amount of simulation time</a:t>
                </a:r>
              </a:p>
              <a:p>
                <a:pPr lvl="1"/>
                <a:endParaRPr lang="en-US" dirty="0"/>
              </a:p>
            </p:txBody>
          </p:sp>
        </mc:Choice>
        <mc:Fallback>
          <p:sp>
            <p:nvSpPr>
              <p:cNvPr id="3" name="Content Placeholder 2">
                <a:extLst>
                  <a:ext uri="{FF2B5EF4-FFF2-40B4-BE49-F238E27FC236}">
                    <a16:creationId xmlns:a16="http://schemas.microsoft.com/office/drawing/2014/main" id="{4AACDDDD-D911-A44F-A338-E6B79CCC07F2}"/>
                  </a:ext>
                </a:extLst>
              </p:cNvPr>
              <p:cNvSpPr>
                <a:spLocks noGrp="1" noRot="1" noChangeAspect="1" noMove="1" noResize="1" noEditPoints="1" noAdjustHandles="1" noChangeArrowheads="1" noChangeShapeType="1" noTextEdit="1"/>
              </p:cNvSpPr>
              <p:nvPr>
                <p:ph idx="1"/>
              </p:nvPr>
            </p:nvSpPr>
            <p:spPr>
              <a:blipFill>
                <a:blip r:embed="rId2"/>
                <a:stretch>
                  <a:fillRect l="-504" t="-1572"/>
                </a:stretch>
              </a:blipFill>
            </p:spPr>
            <p:txBody>
              <a:bodyPr/>
              <a:lstStyle/>
              <a:p>
                <a:r>
                  <a:rPr lang="en-US">
                    <a:noFill/>
                  </a:rPr>
                  <a:t> </a:t>
                </a:r>
              </a:p>
            </p:txBody>
          </p:sp>
        </mc:Fallback>
      </mc:AlternateContent>
    </p:spTree>
    <p:extLst>
      <p:ext uri="{BB962C8B-B14F-4D97-AF65-F5344CB8AC3E}">
        <p14:creationId xmlns:p14="http://schemas.microsoft.com/office/powerpoint/2010/main" val="3149722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C2A9-47BA-4720-A165-71717504575F}"/>
              </a:ext>
            </a:extLst>
          </p:cNvPr>
          <p:cNvSpPr>
            <a:spLocks noGrp="1"/>
          </p:cNvSpPr>
          <p:nvPr>
            <p:ph type="title"/>
          </p:nvPr>
        </p:nvSpPr>
        <p:spPr/>
        <p:txBody>
          <a:bodyPr>
            <a:noAutofit/>
          </a:bodyPr>
          <a:lstStyle/>
          <a:p>
            <a:r>
              <a:rPr lang="en-US" altLang="en-US" sz="2400" b="1" dirty="0"/>
              <a:t>Design Considerations for Implementing Halbach Arrays and High Temperature Superconductors for Contact-Free Flywheel Energy Storage Systems</a:t>
            </a:r>
            <a:br>
              <a:rPr lang="en-US" altLang="en-US" sz="2400" b="1" dirty="0"/>
            </a:br>
            <a:endParaRPr lang="en-US" sz="2400" dirty="0"/>
          </a:p>
        </p:txBody>
      </p:sp>
      <p:grpSp>
        <p:nvGrpSpPr>
          <p:cNvPr id="4" name="Group 49">
            <a:extLst>
              <a:ext uri="{FF2B5EF4-FFF2-40B4-BE49-F238E27FC236}">
                <a16:creationId xmlns:a16="http://schemas.microsoft.com/office/drawing/2014/main" id="{4FA4CB2C-2484-458B-A990-71ED0234B099}"/>
              </a:ext>
            </a:extLst>
          </p:cNvPr>
          <p:cNvGrpSpPr>
            <a:grpSpLocks/>
          </p:cNvGrpSpPr>
          <p:nvPr/>
        </p:nvGrpSpPr>
        <p:grpSpPr bwMode="auto">
          <a:xfrm>
            <a:off x="6506582" y="2089015"/>
            <a:ext cx="4649098" cy="3715180"/>
            <a:chOff x="13869988" y="7391402"/>
            <a:chExt cx="7467600" cy="5752101"/>
          </a:xfrm>
        </p:grpSpPr>
        <p:grpSp>
          <p:nvGrpSpPr>
            <p:cNvPr id="5" name="Group 55">
              <a:extLst>
                <a:ext uri="{FF2B5EF4-FFF2-40B4-BE49-F238E27FC236}">
                  <a16:creationId xmlns:a16="http://schemas.microsoft.com/office/drawing/2014/main" id="{F9ACC9D6-1BC8-4763-8FBF-2E5E7529E5A5}"/>
                </a:ext>
              </a:extLst>
            </p:cNvPr>
            <p:cNvGrpSpPr>
              <a:grpSpLocks/>
            </p:cNvGrpSpPr>
            <p:nvPr/>
          </p:nvGrpSpPr>
          <p:grpSpPr bwMode="auto">
            <a:xfrm>
              <a:off x="13869988" y="7391402"/>
              <a:ext cx="7467600" cy="5752101"/>
              <a:chOff x="14523601" y="8153400"/>
              <a:chExt cx="6789028" cy="6327444"/>
            </a:xfrm>
          </p:grpSpPr>
          <p:pic>
            <p:nvPicPr>
              <p:cNvPr id="13" name="Picture 4">
                <a:extLst>
                  <a:ext uri="{FF2B5EF4-FFF2-40B4-BE49-F238E27FC236}">
                    <a16:creationId xmlns:a16="http://schemas.microsoft.com/office/drawing/2014/main" id="{57D1EBCA-D226-45E1-AD96-8D70D63A4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0399" y="8153400"/>
                <a:ext cx="6400800" cy="458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F6D9FC77-724F-47DB-8E3C-A769F5AAD04B}"/>
                  </a:ext>
                </a:extLst>
              </p:cNvPr>
              <p:cNvSpPr txBox="1">
                <a:spLocks noChangeArrowheads="1"/>
              </p:cNvSpPr>
              <p:nvPr/>
            </p:nvSpPr>
            <p:spPr bwMode="auto">
              <a:xfrm>
                <a:off x="14523601" y="12855874"/>
                <a:ext cx="6789028" cy="1624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Calibri" panose="020F0502020204030204" pitchFamily="34" charset="0"/>
                    <a:cs typeface="Arial" panose="020B0604020202020204" pitchFamily="34" charset="0"/>
                  </a:defRPr>
                </a:lvl1pPr>
                <a:lvl2pPr marL="742950" indent="-285750" eaLnBrk="0" hangingPunct="0">
                  <a:defRPr sz="8600">
                    <a:solidFill>
                      <a:schemeClr val="tx1"/>
                    </a:solidFill>
                    <a:latin typeface="Calibri" panose="020F0502020204030204" pitchFamily="34" charset="0"/>
                    <a:cs typeface="Arial" panose="020B0604020202020204" pitchFamily="34" charset="0"/>
                  </a:defRPr>
                </a:lvl2pPr>
                <a:lvl3pPr marL="1143000" indent="-228600" eaLnBrk="0" hangingPunct="0">
                  <a:defRPr sz="8600">
                    <a:solidFill>
                      <a:schemeClr val="tx1"/>
                    </a:solidFill>
                    <a:latin typeface="Calibri" panose="020F0502020204030204" pitchFamily="34" charset="0"/>
                    <a:cs typeface="Arial" panose="020B0604020202020204" pitchFamily="34" charset="0"/>
                  </a:defRPr>
                </a:lvl3pPr>
                <a:lvl4pPr marL="1600200" indent="-228600" eaLnBrk="0" hangingPunct="0">
                  <a:defRPr sz="8600">
                    <a:solidFill>
                      <a:schemeClr val="tx1"/>
                    </a:solidFill>
                    <a:latin typeface="Calibri" panose="020F0502020204030204" pitchFamily="34" charset="0"/>
                    <a:cs typeface="Arial" panose="020B0604020202020204" pitchFamily="34" charset="0"/>
                  </a:defRPr>
                </a:lvl4pPr>
                <a:lvl5pPr marL="2057400" indent="-228600" eaLnBrk="0" hangingPunct="0">
                  <a:defRPr sz="8600">
                    <a:solidFill>
                      <a:schemeClr val="tx1"/>
                    </a:solidFill>
                    <a:latin typeface="Calibri" panose="020F0502020204030204" pitchFamily="34" charset="0"/>
                    <a:cs typeface="Arial" panose="020B060402020202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9pPr>
              </a:lstStyle>
              <a:p>
                <a:pPr eaLnBrk="1" hangingPunct="1"/>
                <a:r>
                  <a:rPr lang="en-US" altLang="en-US" sz="1400" b="1" dirty="0">
                    <a:solidFill>
                      <a:srgbClr val="FF0000"/>
                    </a:solidFill>
                    <a:latin typeface="+mn-lt"/>
                  </a:rPr>
                  <a:t>An infinitely repeating array of magnets called a Halbach Array.  </a:t>
                </a:r>
                <a:r>
                  <a:rPr lang="en-US" altLang="en-US" sz="1400" dirty="0">
                    <a:latin typeface="+mn-lt"/>
                  </a:rPr>
                  <a:t>The black lines are the flux lines and the gradient colors represent the magnetic field.  The arrows represent the direction of the magnetic field.</a:t>
                </a:r>
              </a:p>
            </p:txBody>
          </p:sp>
        </p:grpSp>
        <p:sp>
          <p:nvSpPr>
            <p:cNvPr id="6" name="Right Arrow 76">
              <a:extLst>
                <a:ext uri="{FF2B5EF4-FFF2-40B4-BE49-F238E27FC236}">
                  <a16:creationId xmlns:a16="http://schemas.microsoft.com/office/drawing/2014/main" id="{DBDFF19E-CA58-49BA-9FB8-10D01B4F2704}"/>
                </a:ext>
              </a:extLst>
            </p:cNvPr>
            <p:cNvSpPr/>
            <p:nvPr/>
          </p:nvSpPr>
          <p:spPr>
            <a:xfrm rot="5400000">
              <a:off x="14804251" y="9884288"/>
              <a:ext cx="376198" cy="266700"/>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sp>
          <p:nvSpPr>
            <p:cNvPr id="7" name="Right Arrow 113">
              <a:extLst>
                <a:ext uri="{FF2B5EF4-FFF2-40B4-BE49-F238E27FC236}">
                  <a16:creationId xmlns:a16="http://schemas.microsoft.com/office/drawing/2014/main" id="{10ED16E4-5112-4193-A568-07900A8E0BF4}"/>
                </a:ext>
              </a:extLst>
            </p:cNvPr>
            <p:cNvSpPr/>
            <p:nvPr/>
          </p:nvSpPr>
          <p:spPr>
            <a:xfrm rot="5400000">
              <a:off x="18233251" y="9884288"/>
              <a:ext cx="376198" cy="266700"/>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sp>
          <p:nvSpPr>
            <p:cNvPr id="8" name="Right Arrow 115">
              <a:extLst>
                <a:ext uri="{FF2B5EF4-FFF2-40B4-BE49-F238E27FC236}">
                  <a16:creationId xmlns:a16="http://schemas.microsoft.com/office/drawing/2014/main" id="{9F808C32-EAAA-4D10-8DDA-9968A79522A1}"/>
                </a:ext>
              </a:extLst>
            </p:cNvPr>
            <p:cNvSpPr/>
            <p:nvPr/>
          </p:nvSpPr>
          <p:spPr>
            <a:xfrm>
              <a:off x="15697200" y="9875572"/>
              <a:ext cx="376238" cy="266671"/>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sp>
          <p:nvSpPr>
            <p:cNvPr id="9" name="Right Arrow 116">
              <a:extLst>
                <a:ext uri="{FF2B5EF4-FFF2-40B4-BE49-F238E27FC236}">
                  <a16:creationId xmlns:a16="http://schemas.microsoft.com/office/drawing/2014/main" id="{9B1640E4-C5CD-47B6-B3AD-75A11E644C40}"/>
                </a:ext>
              </a:extLst>
            </p:cNvPr>
            <p:cNvSpPr/>
            <p:nvPr/>
          </p:nvSpPr>
          <p:spPr>
            <a:xfrm>
              <a:off x="19126200" y="9875572"/>
              <a:ext cx="376238" cy="266671"/>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sp>
          <p:nvSpPr>
            <p:cNvPr id="10" name="Right Arrow 129">
              <a:extLst>
                <a:ext uri="{FF2B5EF4-FFF2-40B4-BE49-F238E27FC236}">
                  <a16:creationId xmlns:a16="http://schemas.microsoft.com/office/drawing/2014/main" id="{801B92C2-9BA3-4358-B436-65EF09A255CF}"/>
                </a:ext>
              </a:extLst>
            </p:cNvPr>
            <p:cNvSpPr/>
            <p:nvPr/>
          </p:nvSpPr>
          <p:spPr>
            <a:xfrm rot="10800000">
              <a:off x="17373600" y="9875572"/>
              <a:ext cx="376238" cy="266671"/>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sp>
          <p:nvSpPr>
            <p:cNvPr id="11" name="Right Arrow 130">
              <a:extLst>
                <a:ext uri="{FF2B5EF4-FFF2-40B4-BE49-F238E27FC236}">
                  <a16:creationId xmlns:a16="http://schemas.microsoft.com/office/drawing/2014/main" id="{616D3DDA-DA05-4CA7-85FD-861A5CBFFFF4}"/>
                </a:ext>
              </a:extLst>
            </p:cNvPr>
            <p:cNvSpPr/>
            <p:nvPr/>
          </p:nvSpPr>
          <p:spPr>
            <a:xfrm rot="16200000">
              <a:off x="16556851" y="9884288"/>
              <a:ext cx="376198" cy="266700"/>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sp>
          <p:nvSpPr>
            <p:cNvPr id="12" name="Right Arrow 131">
              <a:extLst>
                <a:ext uri="{FF2B5EF4-FFF2-40B4-BE49-F238E27FC236}">
                  <a16:creationId xmlns:a16="http://schemas.microsoft.com/office/drawing/2014/main" id="{5C170C91-8393-4670-BE95-981C11644A0B}"/>
                </a:ext>
              </a:extLst>
            </p:cNvPr>
            <p:cNvSpPr/>
            <p:nvPr/>
          </p:nvSpPr>
          <p:spPr>
            <a:xfrm rot="16200000">
              <a:off x="19909651" y="9884288"/>
              <a:ext cx="376198" cy="266700"/>
            </a:xfrm>
            <a:prstGeom prst="rightArrow">
              <a:avLst/>
            </a:prstGeom>
          </p:spPr>
          <p:style>
            <a:lnRef idx="3">
              <a:schemeClr val="lt1"/>
            </a:lnRef>
            <a:fillRef idx="1">
              <a:schemeClr val="accent4"/>
            </a:fillRef>
            <a:effectRef idx="1">
              <a:schemeClr val="accent4"/>
            </a:effectRef>
            <a:fontRef idx="minor">
              <a:schemeClr val="lt1"/>
            </a:fontRef>
          </p:style>
          <p:txBody>
            <a:bodyPr anchor="ctr"/>
            <a:lstStyle/>
            <a:p>
              <a:pPr algn="ctr">
                <a:defRPr/>
              </a:pPr>
              <a:endParaRPr lang="en-US"/>
            </a:p>
          </p:txBody>
        </p:sp>
      </p:grpSp>
      <p:sp>
        <p:nvSpPr>
          <p:cNvPr id="17" name="Content Placeholder 16">
            <a:extLst>
              <a:ext uri="{FF2B5EF4-FFF2-40B4-BE49-F238E27FC236}">
                <a16:creationId xmlns:a16="http://schemas.microsoft.com/office/drawing/2014/main" id="{DD788373-CD51-8D4B-ACE2-32E4F5163E3E}"/>
              </a:ext>
            </a:extLst>
          </p:cNvPr>
          <p:cNvSpPr>
            <a:spLocks noGrp="1"/>
          </p:cNvSpPr>
          <p:nvPr>
            <p:ph idx="1"/>
          </p:nvPr>
        </p:nvSpPr>
        <p:spPr>
          <a:xfrm>
            <a:off x="1066800" y="1780835"/>
            <a:ext cx="4943639" cy="4023360"/>
          </a:xfrm>
        </p:spPr>
        <p:txBody>
          <a:bodyPr/>
          <a:lstStyle/>
          <a:p>
            <a:r>
              <a:rPr lang="en-US" b="1" u="sng" dirty="0"/>
              <a:t>Goal</a:t>
            </a:r>
            <a:r>
              <a:rPr lang="en-US" dirty="0"/>
              <a:t>:</a:t>
            </a:r>
          </a:p>
          <a:p>
            <a:r>
              <a:rPr lang="en-US" dirty="0"/>
              <a:t>Understand and optimize use of Halbach magnet arrays with Superconductors in a contact-less thrust bearing for a Flywheel Energy Storage System</a:t>
            </a:r>
          </a:p>
          <a:p>
            <a:endParaRPr lang="en-US" dirty="0"/>
          </a:p>
        </p:txBody>
      </p:sp>
    </p:spTree>
    <p:extLst>
      <p:ext uri="{BB962C8B-B14F-4D97-AF65-F5344CB8AC3E}">
        <p14:creationId xmlns:p14="http://schemas.microsoft.com/office/powerpoint/2010/main" val="40175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130F-F866-40B9-B74B-655CAAE8B9BA}"/>
              </a:ext>
            </a:extLst>
          </p:cNvPr>
          <p:cNvSpPr>
            <a:spLocks noGrp="1"/>
          </p:cNvSpPr>
          <p:nvPr>
            <p:ph type="title"/>
          </p:nvPr>
        </p:nvSpPr>
        <p:spPr/>
        <p:txBody>
          <a:bodyPr/>
          <a:lstStyle/>
          <a:p>
            <a:r>
              <a:rPr lang="en-US" dirty="0"/>
              <a:t>Flywheel Energy Storage</a:t>
            </a:r>
          </a:p>
        </p:txBody>
      </p:sp>
      <p:grpSp>
        <p:nvGrpSpPr>
          <p:cNvPr id="34" name="Group 33">
            <a:extLst>
              <a:ext uri="{FF2B5EF4-FFF2-40B4-BE49-F238E27FC236}">
                <a16:creationId xmlns:a16="http://schemas.microsoft.com/office/drawing/2014/main" id="{B1DB76D6-6E78-F64E-A5A0-FD3A244BB1B7}"/>
              </a:ext>
            </a:extLst>
          </p:cNvPr>
          <p:cNvGrpSpPr/>
          <p:nvPr/>
        </p:nvGrpSpPr>
        <p:grpSpPr>
          <a:xfrm>
            <a:off x="1642839" y="2125966"/>
            <a:ext cx="8906323" cy="3867040"/>
            <a:chOff x="998326" y="2125966"/>
            <a:chExt cx="8906323" cy="3867040"/>
          </a:xfrm>
        </p:grpSpPr>
        <p:pic>
          <p:nvPicPr>
            <p:cNvPr id="18" name="Picture 15" descr="C:\Users\ChrisM\Google Drive\FlyWheel\Images\HTS_Copper02.jpg">
              <a:extLst>
                <a:ext uri="{FF2B5EF4-FFF2-40B4-BE49-F238E27FC236}">
                  <a16:creationId xmlns:a16="http://schemas.microsoft.com/office/drawing/2014/main" id="{780C4504-403F-CF4E-9CED-457057ADC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675" y="4783709"/>
              <a:ext cx="1952974" cy="120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Group 32">
              <a:extLst>
                <a:ext uri="{FF2B5EF4-FFF2-40B4-BE49-F238E27FC236}">
                  <a16:creationId xmlns:a16="http://schemas.microsoft.com/office/drawing/2014/main" id="{CDCF4A04-67C4-684D-B7C6-570CF440A077}"/>
                </a:ext>
              </a:extLst>
            </p:cNvPr>
            <p:cNvGrpSpPr/>
            <p:nvPr/>
          </p:nvGrpSpPr>
          <p:grpSpPr>
            <a:xfrm>
              <a:off x="998326" y="2125966"/>
              <a:ext cx="8906323" cy="3631203"/>
              <a:chOff x="998326" y="2125966"/>
              <a:chExt cx="8906323" cy="3631203"/>
            </a:xfrm>
          </p:grpSpPr>
          <p:grpSp>
            <p:nvGrpSpPr>
              <p:cNvPr id="4" name="Group 81">
                <a:extLst>
                  <a:ext uri="{FF2B5EF4-FFF2-40B4-BE49-F238E27FC236}">
                    <a16:creationId xmlns:a16="http://schemas.microsoft.com/office/drawing/2014/main" id="{59F88C64-7B84-4D20-BE9C-EC7E1DB2133C}"/>
                  </a:ext>
                </a:extLst>
              </p:cNvPr>
              <p:cNvGrpSpPr>
                <a:grpSpLocks noChangeAspect="1"/>
              </p:cNvGrpSpPr>
              <p:nvPr/>
            </p:nvGrpSpPr>
            <p:grpSpPr bwMode="auto">
              <a:xfrm>
                <a:off x="998326" y="2125966"/>
                <a:ext cx="6159817" cy="3631203"/>
                <a:chOff x="15385663" y="13263025"/>
                <a:chExt cx="5857206" cy="2940528"/>
              </a:xfrm>
            </p:grpSpPr>
            <p:grpSp>
              <p:nvGrpSpPr>
                <p:cNvPr id="5" name="Group 66">
                  <a:extLst>
                    <a:ext uri="{FF2B5EF4-FFF2-40B4-BE49-F238E27FC236}">
                      <a16:creationId xmlns:a16="http://schemas.microsoft.com/office/drawing/2014/main" id="{824E2DDF-FCAF-4177-AFEB-451BFFF5CA76}"/>
                    </a:ext>
                  </a:extLst>
                </p:cNvPr>
                <p:cNvGrpSpPr>
                  <a:grpSpLocks/>
                </p:cNvGrpSpPr>
                <p:nvPr/>
              </p:nvGrpSpPr>
              <p:grpSpPr bwMode="auto">
                <a:xfrm>
                  <a:off x="15385663" y="13263025"/>
                  <a:ext cx="5620139" cy="2738978"/>
                  <a:chOff x="3498463" y="3357025"/>
                  <a:chExt cx="5620139" cy="2738978"/>
                </a:xfrm>
              </p:grpSpPr>
              <p:sp>
                <p:nvSpPr>
                  <p:cNvPr id="7" name="TextBox 67">
                    <a:extLst>
                      <a:ext uri="{FF2B5EF4-FFF2-40B4-BE49-F238E27FC236}">
                        <a16:creationId xmlns:a16="http://schemas.microsoft.com/office/drawing/2014/main" id="{04445DB7-8A7C-4337-B69B-242BCF19C653}"/>
                      </a:ext>
                    </a:extLst>
                  </p:cNvPr>
                  <p:cNvSpPr txBox="1">
                    <a:spLocks noChangeArrowheads="1"/>
                  </p:cNvSpPr>
                  <p:nvPr/>
                </p:nvSpPr>
                <p:spPr bwMode="auto">
                  <a:xfrm>
                    <a:off x="6685281" y="4555067"/>
                    <a:ext cx="2196255" cy="5233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8600">
                        <a:solidFill>
                          <a:schemeClr val="tx1"/>
                        </a:solidFill>
                        <a:latin typeface="Calibri" panose="020F0502020204030204" pitchFamily="34" charset="0"/>
                        <a:cs typeface="Arial" panose="020B0604020202020204" pitchFamily="34" charset="0"/>
                      </a:defRPr>
                    </a:lvl1pPr>
                    <a:lvl2pPr marL="742950" indent="-285750" eaLnBrk="0" hangingPunct="0">
                      <a:defRPr sz="8600">
                        <a:solidFill>
                          <a:schemeClr val="tx1"/>
                        </a:solidFill>
                        <a:latin typeface="Calibri" panose="020F0502020204030204" pitchFamily="34" charset="0"/>
                        <a:cs typeface="Arial" panose="020B0604020202020204" pitchFamily="34" charset="0"/>
                      </a:defRPr>
                    </a:lvl2pPr>
                    <a:lvl3pPr marL="1143000" indent="-228600" eaLnBrk="0" hangingPunct="0">
                      <a:defRPr sz="8600">
                        <a:solidFill>
                          <a:schemeClr val="tx1"/>
                        </a:solidFill>
                        <a:latin typeface="Calibri" panose="020F0502020204030204" pitchFamily="34" charset="0"/>
                        <a:cs typeface="Arial" panose="020B0604020202020204" pitchFamily="34" charset="0"/>
                      </a:defRPr>
                    </a:lvl3pPr>
                    <a:lvl4pPr marL="1600200" indent="-228600" eaLnBrk="0" hangingPunct="0">
                      <a:defRPr sz="8600">
                        <a:solidFill>
                          <a:schemeClr val="tx1"/>
                        </a:solidFill>
                        <a:latin typeface="Calibri" panose="020F0502020204030204" pitchFamily="34" charset="0"/>
                        <a:cs typeface="Arial" panose="020B0604020202020204" pitchFamily="34" charset="0"/>
                      </a:defRPr>
                    </a:lvl4pPr>
                    <a:lvl5pPr marL="2057400" indent="-228600" eaLnBrk="0" hangingPunct="0">
                      <a:defRPr sz="8600">
                        <a:solidFill>
                          <a:schemeClr val="tx1"/>
                        </a:solidFill>
                        <a:latin typeface="Calibri" panose="020F0502020204030204" pitchFamily="34" charset="0"/>
                        <a:cs typeface="Arial" panose="020B060402020202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9pPr>
                  </a:lstStyle>
                  <a:p>
                    <a:pPr eaLnBrk="1" hangingPunct="1"/>
                    <a:r>
                      <a:rPr lang="en-US" altLang="en-US" sz="1800" dirty="0">
                        <a:latin typeface="+mn-lt"/>
                      </a:rPr>
                      <a:t>Spinning Flywheel </a:t>
                    </a:r>
                    <a:br>
                      <a:rPr lang="en-US" altLang="en-US" sz="1800" dirty="0">
                        <a:latin typeface="+mn-lt"/>
                      </a:rPr>
                    </a:br>
                    <a:r>
                      <a:rPr lang="en-US" altLang="en-US" sz="1800" dirty="0">
                        <a:latin typeface="+mn-lt"/>
                      </a:rPr>
                      <a:t>(Stores Kinetic Energy)</a:t>
                    </a:r>
                  </a:p>
                </p:txBody>
              </p:sp>
              <p:grpSp>
                <p:nvGrpSpPr>
                  <p:cNvPr id="8" name="Group 14">
                    <a:extLst>
                      <a:ext uri="{FF2B5EF4-FFF2-40B4-BE49-F238E27FC236}">
                        <a16:creationId xmlns:a16="http://schemas.microsoft.com/office/drawing/2014/main" id="{917DCBF8-249C-488B-BF0B-CA6894683E5E}"/>
                      </a:ext>
                    </a:extLst>
                  </p:cNvPr>
                  <p:cNvGrpSpPr>
                    <a:grpSpLocks/>
                  </p:cNvGrpSpPr>
                  <p:nvPr/>
                </p:nvGrpSpPr>
                <p:grpSpPr bwMode="auto">
                  <a:xfrm>
                    <a:off x="3498463" y="3357025"/>
                    <a:ext cx="5620139" cy="2738978"/>
                    <a:chOff x="3498463" y="3357025"/>
                    <a:chExt cx="5620139" cy="2738978"/>
                  </a:xfrm>
                </p:grpSpPr>
                <p:sp>
                  <p:nvSpPr>
                    <p:cNvPr id="9" name="TextBox 69">
                      <a:extLst>
                        <a:ext uri="{FF2B5EF4-FFF2-40B4-BE49-F238E27FC236}">
                          <a16:creationId xmlns:a16="http://schemas.microsoft.com/office/drawing/2014/main" id="{46DD50F0-D3D0-4BB8-BA95-8B62257A0238}"/>
                        </a:ext>
                      </a:extLst>
                    </p:cNvPr>
                    <p:cNvSpPr txBox="1">
                      <a:spLocks noChangeArrowheads="1"/>
                    </p:cNvSpPr>
                    <p:nvPr/>
                  </p:nvSpPr>
                  <p:spPr bwMode="auto">
                    <a:xfrm>
                      <a:off x="6688668" y="3603981"/>
                      <a:ext cx="2429934" cy="7477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8600">
                          <a:solidFill>
                            <a:schemeClr val="tx1"/>
                          </a:solidFill>
                          <a:latin typeface="Calibri" panose="020F0502020204030204" pitchFamily="34" charset="0"/>
                          <a:cs typeface="Arial" panose="020B0604020202020204" pitchFamily="34" charset="0"/>
                        </a:defRPr>
                      </a:lvl1pPr>
                      <a:lvl2pPr marL="742950" indent="-285750" eaLnBrk="0" hangingPunct="0">
                        <a:defRPr sz="8600">
                          <a:solidFill>
                            <a:schemeClr val="tx1"/>
                          </a:solidFill>
                          <a:latin typeface="Calibri" panose="020F0502020204030204" pitchFamily="34" charset="0"/>
                          <a:cs typeface="Arial" panose="020B0604020202020204" pitchFamily="34" charset="0"/>
                        </a:defRPr>
                      </a:lvl2pPr>
                      <a:lvl3pPr marL="1143000" indent="-228600" eaLnBrk="0" hangingPunct="0">
                        <a:defRPr sz="8600">
                          <a:solidFill>
                            <a:schemeClr val="tx1"/>
                          </a:solidFill>
                          <a:latin typeface="Calibri" panose="020F0502020204030204" pitchFamily="34" charset="0"/>
                          <a:cs typeface="Arial" panose="020B0604020202020204" pitchFamily="34" charset="0"/>
                        </a:defRPr>
                      </a:lvl3pPr>
                      <a:lvl4pPr marL="1600200" indent="-228600" eaLnBrk="0" hangingPunct="0">
                        <a:defRPr sz="8600">
                          <a:solidFill>
                            <a:schemeClr val="tx1"/>
                          </a:solidFill>
                          <a:latin typeface="Calibri" panose="020F0502020204030204" pitchFamily="34" charset="0"/>
                          <a:cs typeface="Arial" panose="020B0604020202020204" pitchFamily="34" charset="0"/>
                        </a:defRPr>
                      </a:lvl4pPr>
                      <a:lvl5pPr marL="2057400" indent="-228600" eaLnBrk="0" hangingPunct="0">
                        <a:defRPr sz="8600">
                          <a:solidFill>
                            <a:schemeClr val="tx1"/>
                          </a:solidFill>
                          <a:latin typeface="Calibri" panose="020F0502020204030204" pitchFamily="34" charset="0"/>
                          <a:cs typeface="Arial" panose="020B060402020202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9pPr>
                    </a:lstStyle>
                    <a:p>
                      <a:pPr eaLnBrk="1" hangingPunct="1"/>
                      <a:r>
                        <a:rPr lang="en-US" altLang="en-US" sz="1800" dirty="0">
                          <a:latin typeface="+mn-lt"/>
                        </a:rPr>
                        <a:t>Combined Flywheel/Field Regulated Reluctance Motor/Generator</a:t>
                      </a:r>
                    </a:p>
                  </p:txBody>
                </p:sp>
                <p:pic>
                  <p:nvPicPr>
                    <p:cNvPr id="10" name="Picture 4" descr="C:\Users\Berven\Desktop\Steckler\Dropbox pics\5.PNG">
                      <a:extLst>
                        <a:ext uri="{FF2B5EF4-FFF2-40B4-BE49-F238E27FC236}">
                          <a16:creationId xmlns:a16="http://schemas.microsoft.com/office/drawing/2014/main" id="{EDCDA07E-4A24-4793-BD76-7AC5D3B07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436" t="16518" r="26418" b="21899"/>
                    <a:stretch>
                      <a:fillRect/>
                    </a:stretch>
                  </p:blipFill>
                  <p:spPr bwMode="auto">
                    <a:xfrm>
                      <a:off x="3498463" y="3505203"/>
                      <a:ext cx="30547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97A28B94-FC19-4D74-BAFE-936134B36C56}"/>
                        </a:ext>
                      </a:extLst>
                    </p:cNvPr>
                    <p:cNvCxnSpPr>
                      <a:stCxn id="6" idx="1"/>
                    </p:cNvCxnSpPr>
                    <p:nvPr/>
                  </p:nvCxnSpPr>
                  <p:spPr>
                    <a:xfrm flipH="1" flipV="1">
                      <a:off x="5206816" y="5332546"/>
                      <a:ext cx="1478465" cy="478997"/>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3CF1ABB-5341-4DEA-80B1-DEA334F9C33C}"/>
                        </a:ext>
                      </a:extLst>
                    </p:cNvPr>
                    <p:cNvCxnSpPr>
                      <a:stCxn id="9" idx="0"/>
                      <a:endCxn id="14" idx="1"/>
                    </p:cNvCxnSpPr>
                    <p:nvPr/>
                  </p:nvCxnSpPr>
                  <p:spPr>
                    <a:xfrm flipH="1" flipV="1">
                      <a:off x="5046734" y="3357026"/>
                      <a:ext cx="2856901" cy="246955"/>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76755EB-72FB-43EF-BCDB-7E34617B374E}"/>
                        </a:ext>
                      </a:extLst>
                    </p:cNvPr>
                    <p:cNvCxnSpPr>
                      <a:stCxn id="7" idx="1"/>
                    </p:cNvCxnSpPr>
                    <p:nvPr/>
                  </p:nvCxnSpPr>
                  <p:spPr>
                    <a:xfrm flipH="1" flipV="1">
                      <a:off x="5443617" y="4641114"/>
                      <a:ext cx="1241664" cy="175652"/>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14" name="Left Brace 13">
                      <a:extLst>
                        <a:ext uri="{FF2B5EF4-FFF2-40B4-BE49-F238E27FC236}">
                          <a16:creationId xmlns:a16="http://schemas.microsoft.com/office/drawing/2014/main" id="{D97DAB88-7095-4E5F-83F0-A4D2EDAFF29C}"/>
                        </a:ext>
                      </a:extLst>
                    </p:cNvPr>
                    <p:cNvSpPr/>
                    <p:nvPr/>
                  </p:nvSpPr>
                  <p:spPr>
                    <a:xfrm rot="16200000" flipH="1">
                      <a:off x="4713878" y="3069485"/>
                      <a:ext cx="665709" cy="1240790"/>
                    </a:xfrm>
                    <a:prstGeom prst="leftBrace">
                      <a:avLst>
                        <a:gd name="adj1" fmla="val 8333"/>
                        <a:gd name="adj2" fmla="val 50000"/>
                      </a:avLst>
                    </a:prstGeom>
                    <a:ln w="28575"/>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grpSp>
            </p:grpSp>
            <p:sp>
              <p:nvSpPr>
                <p:cNvPr id="6" name="TextBox 79">
                  <a:extLst>
                    <a:ext uri="{FF2B5EF4-FFF2-40B4-BE49-F238E27FC236}">
                      <a16:creationId xmlns:a16="http://schemas.microsoft.com/office/drawing/2014/main" id="{0EF287A8-8E2F-4161-8C62-1E8F9AABEAF6}"/>
                    </a:ext>
                  </a:extLst>
                </p:cNvPr>
                <p:cNvSpPr txBox="1">
                  <a:spLocks noChangeArrowheads="1"/>
                </p:cNvSpPr>
                <p:nvPr/>
              </p:nvSpPr>
              <p:spPr bwMode="auto">
                <a:xfrm>
                  <a:off x="18572481" y="15231533"/>
                  <a:ext cx="2670388" cy="9720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8600">
                      <a:solidFill>
                        <a:schemeClr val="tx1"/>
                      </a:solidFill>
                      <a:latin typeface="Calibri" panose="020F0502020204030204" pitchFamily="34" charset="0"/>
                      <a:cs typeface="Arial" panose="020B0604020202020204" pitchFamily="34" charset="0"/>
                    </a:defRPr>
                  </a:lvl1pPr>
                  <a:lvl2pPr marL="742950" indent="-285750" eaLnBrk="0" hangingPunct="0">
                    <a:defRPr sz="8600">
                      <a:solidFill>
                        <a:schemeClr val="tx1"/>
                      </a:solidFill>
                      <a:latin typeface="Calibri" panose="020F0502020204030204" pitchFamily="34" charset="0"/>
                      <a:cs typeface="Arial" panose="020B0604020202020204" pitchFamily="34" charset="0"/>
                    </a:defRPr>
                  </a:lvl2pPr>
                  <a:lvl3pPr marL="1143000" indent="-228600" eaLnBrk="0" hangingPunct="0">
                    <a:defRPr sz="8600">
                      <a:solidFill>
                        <a:schemeClr val="tx1"/>
                      </a:solidFill>
                      <a:latin typeface="Calibri" panose="020F0502020204030204" pitchFamily="34" charset="0"/>
                      <a:cs typeface="Arial" panose="020B0604020202020204" pitchFamily="34" charset="0"/>
                    </a:defRPr>
                  </a:lvl3pPr>
                  <a:lvl4pPr marL="1600200" indent="-228600" eaLnBrk="0" hangingPunct="0">
                    <a:defRPr sz="8600">
                      <a:solidFill>
                        <a:schemeClr val="tx1"/>
                      </a:solidFill>
                      <a:latin typeface="Calibri" panose="020F0502020204030204" pitchFamily="34" charset="0"/>
                      <a:cs typeface="Arial" panose="020B0604020202020204" pitchFamily="34" charset="0"/>
                    </a:defRPr>
                  </a:lvl4pPr>
                  <a:lvl5pPr marL="2057400" indent="-228600" eaLnBrk="0" hangingPunct="0">
                    <a:defRPr sz="8600">
                      <a:solidFill>
                        <a:schemeClr val="tx1"/>
                      </a:solidFill>
                      <a:latin typeface="Calibri" panose="020F0502020204030204" pitchFamily="34" charset="0"/>
                      <a:cs typeface="Arial" panose="020B060402020202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9pPr>
                </a:lstStyle>
                <a:p>
                  <a:pPr eaLnBrk="1" hangingPunct="1"/>
                  <a:r>
                    <a:rPr lang="en-US" altLang="en-US" sz="1800" dirty="0">
                      <a:latin typeface="+mn-lt"/>
                    </a:rPr>
                    <a:t>Magnet-Superconductor Levitation System </a:t>
                  </a:r>
                  <a:br>
                    <a:rPr lang="en-US" altLang="en-US" sz="1800" dirty="0">
                      <a:latin typeface="+mn-lt"/>
                    </a:rPr>
                  </a:br>
                  <a:r>
                    <a:rPr lang="en-US" altLang="en-US" sz="1800" dirty="0">
                      <a:latin typeface="+mn-lt"/>
                    </a:rPr>
                    <a:t>(Minimizes Frictional Losses)</a:t>
                  </a:r>
                </a:p>
              </p:txBody>
            </p:sp>
          </p:grpSp>
          <p:pic>
            <p:nvPicPr>
              <p:cNvPr id="16" name="Picture 9" descr="C:\Users\ChrisM\Google Drive\FlyWheel\Images\WP_20140121_008.jpg">
                <a:extLst>
                  <a:ext uri="{FF2B5EF4-FFF2-40B4-BE49-F238E27FC236}">
                    <a16:creationId xmlns:a16="http://schemas.microsoft.com/office/drawing/2014/main" id="{9E0826A7-9BFA-1240-B985-2E83AF47A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1675" y="3458313"/>
                <a:ext cx="1952974" cy="120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descr="C:\Users\ChrisM\Google Drive\FlyWheel\Images\Halbach_Arrays.jpg">
                <a:extLst>
                  <a:ext uri="{FF2B5EF4-FFF2-40B4-BE49-F238E27FC236}">
                    <a16:creationId xmlns:a16="http://schemas.microsoft.com/office/drawing/2014/main" id="{2967A526-A011-3145-9438-E13A58E99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1675" y="2132918"/>
                <a:ext cx="1952974" cy="1209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1F838BCE-EA36-654D-B335-BF4EC5EC3A16}"/>
                  </a:ext>
                </a:extLst>
              </p:cNvPr>
              <p:cNvCxnSpPr>
                <a:cxnSpLocks/>
                <a:stCxn id="6" idx="3"/>
                <a:endCxn id="18" idx="1"/>
              </p:cNvCxnSpPr>
              <p:nvPr/>
            </p:nvCxnSpPr>
            <p:spPr bwMode="auto">
              <a:xfrm>
                <a:off x="7158143" y="5157005"/>
                <a:ext cx="793532" cy="231353"/>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E11776A-9A32-094C-9AC5-DD77736592FA}"/>
                  </a:ext>
                </a:extLst>
              </p:cNvPr>
              <p:cNvCxnSpPr>
                <a:cxnSpLocks/>
                <a:stCxn id="7" idx="3"/>
                <a:endCxn id="19" idx="1"/>
              </p:cNvCxnSpPr>
              <p:nvPr/>
            </p:nvCxnSpPr>
            <p:spPr bwMode="auto">
              <a:xfrm flipV="1">
                <a:off x="6659514" y="2737567"/>
                <a:ext cx="1292161" cy="1191005"/>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273536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4439C-2A7C-024C-82DD-73547C5FB7E9}"/>
              </a:ext>
            </a:extLst>
          </p:cNvPr>
          <p:cNvSpPr>
            <a:spLocks noGrp="1"/>
          </p:cNvSpPr>
          <p:nvPr>
            <p:ph type="title"/>
          </p:nvPr>
        </p:nvSpPr>
        <p:spPr/>
        <p:txBody>
          <a:bodyPr/>
          <a:lstStyle/>
          <a:p>
            <a:r>
              <a:rPr lang="en-US" dirty="0"/>
              <a:t>Finite element analysis simulations</a:t>
            </a:r>
          </a:p>
        </p:txBody>
      </p:sp>
      <p:pic>
        <p:nvPicPr>
          <p:cNvPr id="5" name="Picture 4" descr="A picture containing text, map&#10;&#10;Description automatically generated">
            <a:extLst>
              <a:ext uri="{FF2B5EF4-FFF2-40B4-BE49-F238E27FC236}">
                <a16:creationId xmlns:a16="http://schemas.microsoft.com/office/drawing/2014/main" id="{B9860A01-D45F-A34E-BD83-EA68610AE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685" y="1923392"/>
            <a:ext cx="6336491" cy="3912783"/>
          </a:xfrm>
          <a:prstGeom prst="rect">
            <a:avLst/>
          </a:prstGeom>
        </p:spPr>
      </p:pic>
      <p:sp>
        <p:nvSpPr>
          <p:cNvPr id="6" name="Rectangle 5">
            <a:extLst>
              <a:ext uri="{FF2B5EF4-FFF2-40B4-BE49-F238E27FC236}">
                <a16:creationId xmlns:a16="http://schemas.microsoft.com/office/drawing/2014/main" id="{0052C39F-1F98-7644-B598-BABF9F2A23DE}"/>
              </a:ext>
            </a:extLst>
          </p:cNvPr>
          <p:cNvSpPr/>
          <p:nvPr/>
        </p:nvSpPr>
        <p:spPr>
          <a:xfrm>
            <a:off x="5768006" y="5902171"/>
            <a:ext cx="5623847" cy="307777"/>
          </a:xfrm>
          <a:prstGeom prst="rect">
            <a:avLst/>
          </a:prstGeom>
        </p:spPr>
        <p:txBody>
          <a:bodyPr wrap="none">
            <a:spAutoFit/>
          </a:bodyPr>
          <a:lstStyle/>
          <a:p>
            <a:pPr algn="ctr"/>
            <a:r>
              <a:rPr lang="en-US" sz="1400" dirty="0"/>
              <a:t>https://</a:t>
            </a:r>
            <a:r>
              <a:rPr lang="en-US" sz="1400" dirty="0" err="1"/>
              <a:t>www.simscale.com</a:t>
            </a:r>
            <a:r>
              <a:rPr lang="en-US" sz="1400" dirty="0"/>
              <a:t>/docs/_images/</a:t>
            </a:r>
            <a:r>
              <a:rPr lang="en-US" sz="1400" dirty="0" err="1"/>
              <a:t>iPhoneWithAndWihoutCover.gif</a:t>
            </a:r>
            <a:endParaRPr lang="en-US" sz="1400" dirty="0"/>
          </a:p>
        </p:txBody>
      </p:sp>
      <p:sp>
        <p:nvSpPr>
          <p:cNvPr id="7" name="Rectangle 6">
            <a:extLst>
              <a:ext uri="{FF2B5EF4-FFF2-40B4-BE49-F238E27FC236}">
                <a16:creationId xmlns:a16="http://schemas.microsoft.com/office/drawing/2014/main" id="{27F6447C-6EFF-9442-BAE1-AD68DC3AB817}"/>
              </a:ext>
            </a:extLst>
          </p:cNvPr>
          <p:cNvSpPr/>
          <p:nvPr/>
        </p:nvSpPr>
        <p:spPr>
          <a:xfrm>
            <a:off x="1625757" y="2865961"/>
            <a:ext cx="3075265" cy="707886"/>
          </a:xfrm>
          <a:prstGeom prst="rect">
            <a:avLst/>
          </a:prstGeom>
        </p:spPr>
        <p:txBody>
          <a:bodyPr wrap="none">
            <a:spAutoFit/>
          </a:bodyPr>
          <a:lstStyle/>
          <a:p>
            <a:pPr algn="ctr"/>
            <a:r>
              <a:rPr lang="en-US" sz="2000" dirty="0">
                <a:solidFill>
                  <a:srgbClr val="444444"/>
                </a:solidFill>
              </a:rPr>
              <a:t>iPhone drop FEA Simulation</a:t>
            </a:r>
          </a:p>
          <a:p>
            <a:pPr algn="ctr"/>
            <a:r>
              <a:rPr lang="en-US" sz="2000" dirty="0">
                <a:solidFill>
                  <a:srgbClr val="444444"/>
                </a:solidFill>
              </a:rPr>
              <a:t> with </a:t>
            </a:r>
            <a:r>
              <a:rPr lang="en-US" sz="2000" dirty="0" err="1">
                <a:solidFill>
                  <a:srgbClr val="444444"/>
                </a:solidFill>
              </a:rPr>
              <a:t>SimScale</a:t>
            </a:r>
            <a:endParaRPr lang="en-US" sz="2000" dirty="0">
              <a:solidFill>
                <a:srgbClr val="444444"/>
              </a:solidFill>
            </a:endParaRPr>
          </a:p>
        </p:txBody>
      </p:sp>
    </p:spTree>
    <p:extLst>
      <p:ext uri="{BB962C8B-B14F-4D97-AF65-F5344CB8AC3E}">
        <p14:creationId xmlns:p14="http://schemas.microsoft.com/office/powerpoint/2010/main" val="3415394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9AFEB-1F11-4ACE-AA58-909C8480187E}"/>
              </a:ext>
            </a:extLst>
          </p:cNvPr>
          <p:cNvSpPr>
            <a:spLocks noGrp="1"/>
          </p:cNvSpPr>
          <p:nvPr>
            <p:ph type="title"/>
          </p:nvPr>
        </p:nvSpPr>
        <p:spPr/>
        <p:txBody>
          <a:bodyPr/>
          <a:lstStyle/>
          <a:p>
            <a:r>
              <a:rPr lang="en-US" dirty="0" err="1"/>
              <a:t>Ytreberg</a:t>
            </a:r>
            <a:r>
              <a:rPr lang="en-US" dirty="0"/>
              <a:t> lab</a:t>
            </a:r>
          </a:p>
        </p:txBody>
      </p:sp>
      <p:sp>
        <p:nvSpPr>
          <p:cNvPr id="3" name="Content Placeholder 2">
            <a:extLst>
              <a:ext uri="{FF2B5EF4-FFF2-40B4-BE49-F238E27FC236}">
                <a16:creationId xmlns:a16="http://schemas.microsoft.com/office/drawing/2014/main" id="{698C4585-3A72-42A9-9292-820FCCCEEBF2}"/>
              </a:ext>
            </a:extLst>
          </p:cNvPr>
          <p:cNvSpPr>
            <a:spLocks noGrp="1"/>
          </p:cNvSpPr>
          <p:nvPr>
            <p:ph idx="1"/>
          </p:nvPr>
        </p:nvSpPr>
        <p:spPr>
          <a:xfrm>
            <a:off x="1097280" y="1845734"/>
            <a:ext cx="4998720" cy="4023360"/>
          </a:xfrm>
        </p:spPr>
        <p:txBody>
          <a:bodyPr>
            <a:normAutofit/>
          </a:bodyPr>
          <a:lstStyle/>
          <a:p>
            <a:pPr lvl="1"/>
            <a:r>
              <a:rPr lang="en-US" dirty="0">
                <a:latin typeface="Arial" panose="020B0604020202020204" pitchFamily="34" charset="0"/>
              </a:rPr>
              <a:t>Using molecular modeling to understand protein function and evolution</a:t>
            </a:r>
          </a:p>
          <a:p>
            <a:pPr lvl="1"/>
            <a:r>
              <a:rPr lang="en-US" dirty="0">
                <a:latin typeface="Arial" panose="020B0604020202020204" pitchFamily="34" charset="0"/>
              </a:rPr>
              <a:t>H. A. </a:t>
            </a:r>
            <a:r>
              <a:rPr lang="en-US" dirty="0" err="1">
                <a:latin typeface="Arial" panose="020B0604020202020204" pitchFamily="34" charset="0"/>
              </a:rPr>
              <a:t>Wichman</a:t>
            </a:r>
            <a:r>
              <a:rPr lang="en-US" dirty="0">
                <a:latin typeface="Arial" panose="020B0604020202020204" pitchFamily="34" charset="0"/>
              </a:rPr>
              <a:t>, T. A. Miura, F. M. </a:t>
            </a:r>
            <a:r>
              <a:rPr lang="en-US" dirty="0" err="1">
                <a:latin typeface="Arial" panose="020B0604020202020204" pitchFamily="34" charset="0"/>
              </a:rPr>
              <a:t>Ytreberg</a:t>
            </a:r>
            <a:r>
              <a:rPr lang="en-US" dirty="0">
                <a:latin typeface="Arial" panose="020B0604020202020204" pitchFamily="34" charset="0"/>
              </a:rPr>
              <a:t>, E. L. Johnson, A. Z. Burke, C. J. Brown, C. R. Miller, and K. P. Martin, “</a:t>
            </a:r>
            <a:r>
              <a:rPr lang="en-US" dirty="0">
                <a:solidFill>
                  <a:srgbClr val="FF0000"/>
                </a:solidFill>
                <a:latin typeface="Arial" panose="020B0604020202020204" pitchFamily="34" charset="0"/>
              </a:rPr>
              <a:t>Initiating a watch list for Ebola virus antibody escape mutations</a:t>
            </a:r>
            <a:r>
              <a:rPr lang="en-US" dirty="0">
                <a:latin typeface="Arial" panose="020B0604020202020204" pitchFamily="34" charset="0"/>
              </a:rPr>
              <a:t>,” </a:t>
            </a:r>
            <a:r>
              <a:rPr lang="en-US" dirty="0" err="1">
                <a:latin typeface="Arial" panose="020B0604020202020204" pitchFamily="34" charset="0"/>
              </a:rPr>
              <a:t>PeerJ</a:t>
            </a:r>
            <a:r>
              <a:rPr lang="en-US" dirty="0">
                <a:latin typeface="Arial" panose="020B0604020202020204" pitchFamily="34" charset="0"/>
              </a:rPr>
              <a:t>, vol. 4, e1674, 2016.</a:t>
            </a:r>
          </a:p>
          <a:p>
            <a:endParaRPr lang="en-US" dirty="0"/>
          </a:p>
        </p:txBody>
      </p:sp>
      <p:pic>
        <p:nvPicPr>
          <p:cNvPr id="4" name="Picture 3">
            <a:extLst>
              <a:ext uri="{FF2B5EF4-FFF2-40B4-BE49-F238E27FC236}">
                <a16:creationId xmlns:a16="http://schemas.microsoft.com/office/drawing/2014/main" id="{EEEE0C1D-BB17-449B-91E2-28E3633A689F}"/>
              </a:ext>
            </a:extLst>
          </p:cNvPr>
          <p:cNvPicPr>
            <a:picLocks noChangeAspect="1"/>
          </p:cNvPicPr>
          <p:nvPr/>
        </p:nvPicPr>
        <p:blipFill>
          <a:blip r:embed="rId2"/>
          <a:stretch>
            <a:fillRect/>
          </a:stretch>
        </p:blipFill>
        <p:spPr>
          <a:xfrm>
            <a:off x="8388220" y="1845734"/>
            <a:ext cx="2706500" cy="3993060"/>
          </a:xfrm>
          <a:prstGeom prst="rect">
            <a:avLst/>
          </a:prstGeom>
        </p:spPr>
      </p:pic>
      <p:sp>
        <p:nvSpPr>
          <p:cNvPr id="5" name="Rectangle 4">
            <a:extLst>
              <a:ext uri="{FF2B5EF4-FFF2-40B4-BE49-F238E27FC236}">
                <a16:creationId xmlns:a16="http://schemas.microsoft.com/office/drawing/2014/main" id="{BA7730BB-85C3-4DF6-8434-7F3F8D6F50B5}"/>
              </a:ext>
            </a:extLst>
          </p:cNvPr>
          <p:cNvSpPr/>
          <p:nvPr/>
        </p:nvSpPr>
        <p:spPr>
          <a:xfrm>
            <a:off x="3926048" y="4243478"/>
            <a:ext cx="4617682" cy="1600438"/>
          </a:xfrm>
          <a:prstGeom prst="rect">
            <a:avLst/>
          </a:prstGeom>
        </p:spPr>
        <p:txBody>
          <a:bodyPr wrap="square">
            <a:spAutoFit/>
          </a:bodyPr>
          <a:lstStyle/>
          <a:p>
            <a:pPr lvl="1"/>
            <a:r>
              <a:rPr lang="en-US" sz="1400" dirty="0"/>
              <a:t>Structure of Ebola glycoprotein trimer in complex with the KZ52 antibody as viewed from the side (A) and the bottom (B). GP1 is in gray, GP2 is in yellow and the structure is after 10 ns of MD simulation. </a:t>
            </a:r>
            <a:r>
              <a:rPr lang="en-US" sz="1400" dirty="0">
                <a:solidFill>
                  <a:srgbClr val="FF0000"/>
                </a:solidFill>
              </a:rPr>
              <a:t>The six watch list sites that are predicted to contain antibody escape mutants are shown as red spheres and are all located in GP2</a:t>
            </a:r>
            <a:r>
              <a:rPr lang="en-US" sz="1400" dirty="0"/>
              <a:t>.</a:t>
            </a:r>
          </a:p>
        </p:txBody>
      </p:sp>
    </p:spTree>
    <p:extLst>
      <p:ext uri="{BB962C8B-B14F-4D97-AF65-F5344CB8AC3E}">
        <p14:creationId xmlns:p14="http://schemas.microsoft.com/office/powerpoint/2010/main" val="3338889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D4E35D-A118-48D3-A2D3-3CEE5A0C7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A6B42-B6D2-C94A-9CF5-4E1E900682B4}"/>
              </a:ext>
            </a:extLst>
          </p:cNvPr>
          <p:cNvSpPr>
            <a:spLocks noGrp="1"/>
          </p:cNvSpPr>
          <p:nvPr>
            <p:ph type="title"/>
          </p:nvPr>
        </p:nvSpPr>
        <p:spPr>
          <a:xfrm>
            <a:off x="5144679" y="634946"/>
            <a:ext cx="6405063" cy="1450757"/>
          </a:xfrm>
        </p:spPr>
        <p:txBody>
          <a:bodyPr>
            <a:normAutofit/>
          </a:bodyPr>
          <a:lstStyle/>
          <a:p>
            <a:r>
              <a:rPr lang="en-US" dirty="0"/>
              <a:t>Levitating Halbach system</a:t>
            </a:r>
          </a:p>
        </p:txBody>
      </p:sp>
      <p:pic>
        <p:nvPicPr>
          <p:cNvPr id="7" name="Picture 6" descr="A picture containing outdoor&#10;&#10;Description automatically generated">
            <a:extLst>
              <a:ext uri="{FF2B5EF4-FFF2-40B4-BE49-F238E27FC236}">
                <a16:creationId xmlns:a16="http://schemas.microsoft.com/office/drawing/2014/main" id="{07E052D8-D58D-3843-A3A1-518D88CC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060335"/>
            <a:ext cx="4020297" cy="1517661"/>
          </a:xfrm>
          <a:prstGeom prst="rect">
            <a:avLst/>
          </a:prstGeom>
        </p:spPr>
      </p:pic>
      <p:cxnSp>
        <p:nvCxnSpPr>
          <p:cNvPr id="14" name="Straight Connector 13">
            <a:extLst>
              <a:ext uri="{FF2B5EF4-FFF2-40B4-BE49-F238E27FC236}">
                <a16:creationId xmlns:a16="http://schemas.microsoft.com/office/drawing/2014/main" id="{8A1FC8F0-6475-4788-9B10-7CF183FC5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C46A68D4-2F4B-394C-B38F-C866F7463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67" y="3218101"/>
            <a:ext cx="2904559" cy="2476136"/>
          </a:xfrm>
          <a:prstGeom prst="rect">
            <a:avLst/>
          </a:prstGeom>
        </p:spPr>
      </p:pic>
      <p:sp>
        <p:nvSpPr>
          <p:cNvPr id="3" name="Content Placeholder 2">
            <a:extLst>
              <a:ext uri="{FF2B5EF4-FFF2-40B4-BE49-F238E27FC236}">
                <a16:creationId xmlns:a16="http://schemas.microsoft.com/office/drawing/2014/main" id="{2F9615DB-981E-624E-8775-A45F3C7A4624}"/>
              </a:ext>
            </a:extLst>
          </p:cNvPr>
          <p:cNvSpPr>
            <a:spLocks noGrp="1"/>
          </p:cNvSpPr>
          <p:nvPr>
            <p:ph idx="1"/>
          </p:nvPr>
        </p:nvSpPr>
        <p:spPr>
          <a:xfrm>
            <a:off x="5144679" y="2198914"/>
            <a:ext cx="6405063" cy="3670180"/>
          </a:xfrm>
        </p:spPr>
        <p:txBody>
          <a:bodyPr>
            <a:normAutofit/>
          </a:bodyPr>
          <a:lstStyle/>
          <a:p>
            <a:r>
              <a:rPr lang="en-US" dirty="0"/>
              <a:t>Shows</a:t>
            </a:r>
          </a:p>
          <a:p>
            <a:pPr lvl="1"/>
            <a:r>
              <a:rPr lang="en-US" dirty="0"/>
              <a:t>Increased levitation force</a:t>
            </a:r>
          </a:p>
          <a:p>
            <a:pPr lvl="1"/>
            <a:r>
              <a:rPr lang="en-US" dirty="0"/>
              <a:t>Increased bearing stiffness</a:t>
            </a:r>
          </a:p>
          <a:p>
            <a:pPr lvl="1"/>
            <a:r>
              <a:rPr lang="en-US" dirty="0"/>
              <a:t>Enhanced stability</a:t>
            </a:r>
          </a:p>
          <a:p>
            <a:pPr lvl="1"/>
            <a:r>
              <a:rPr lang="en-US" dirty="0"/>
              <a:t>On average, 2.3 times stronger than a single permanent magnet of the same volume</a:t>
            </a:r>
          </a:p>
        </p:txBody>
      </p:sp>
      <p:sp>
        <p:nvSpPr>
          <p:cNvPr id="16" name="Rectangle 15">
            <a:extLst>
              <a:ext uri="{FF2B5EF4-FFF2-40B4-BE49-F238E27FC236}">
                <a16:creationId xmlns:a16="http://schemas.microsoft.com/office/drawing/2014/main" id="{30F84B10-5D81-46AE-920D-E07497CDB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F68DC746-DF72-4A62-B759-3115310161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482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3EC9C19-5E31-4CE5-92E8-F7977239E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C3BC8-548A-403F-9402-706CFC218667}"/>
              </a:ext>
            </a:extLst>
          </p:cNvPr>
          <p:cNvSpPr>
            <a:spLocks noGrp="1"/>
          </p:cNvSpPr>
          <p:nvPr>
            <p:ph type="title"/>
          </p:nvPr>
        </p:nvSpPr>
        <p:spPr>
          <a:xfrm>
            <a:off x="5144679" y="634946"/>
            <a:ext cx="6405063" cy="1450757"/>
          </a:xfrm>
        </p:spPr>
        <p:txBody>
          <a:bodyPr>
            <a:normAutofit/>
          </a:bodyPr>
          <a:lstStyle/>
          <a:p>
            <a:r>
              <a:rPr lang="en-US" dirty="0"/>
              <a:t>Computational</a:t>
            </a:r>
          </a:p>
        </p:txBody>
      </p:sp>
      <p:pic>
        <p:nvPicPr>
          <p:cNvPr id="4" name="Picture 13">
            <a:extLst>
              <a:ext uri="{FF2B5EF4-FFF2-40B4-BE49-F238E27FC236}">
                <a16:creationId xmlns:a16="http://schemas.microsoft.com/office/drawing/2014/main" id="{E5B1A044-DC5E-4342-A942-99F9312661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02" b="2"/>
          <a:stretch/>
        </p:blipFill>
        <p:spPr bwMode="auto">
          <a:xfrm>
            <a:off x="633999" y="581098"/>
            <a:ext cx="4020297" cy="24761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a:extLst>
              <a:ext uri="{FF2B5EF4-FFF2-40B4-BE49-F238E27FC236}">
                <a16:creationId xmlns:a16="http://schemas.microsoft.com/office/drawing/2014/main" id="{67B6C0F2-CA33-41E9-BC2E-7FB80DB06A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BF08E1B-5056-9845-A011-645C575DE8B3}"/>
              </a:ext>
            </a:extLst>
          </p:cNvPr>
          <p:cNvPicPr>
            <a:picLocks noChangeAspect="1"/>
          </p:cNvPicPr>
          <p:nvPr/>
        </p:nvPicPr>
        <p:blipFill rotWithShape="1">
          <a:blip r:embed="rId3">
            <a:extLst>
              <a:ext uri="{28A0092B-C50C-407E-A947-70E740481C1C}">
                <a14:useLocalDpi xmlns:a14="http://schemas.microsoft.com/office/drawing/2010/main" val="0"/>
              </a:ext>
            </a:extLst>
          </a:blip>
          <a:srcRect t="31514" r="3" b="20908"/>
          <a:stretch/>
        </p:blipFill>
        <p:spPr>
          <a:xfrm>
            <a:off x="633999" y="3218101"/>
            <a:ext cx="4020296" cy="2476136"/>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DB3318-7998-482E-A507-2277D0FFB290}"/>
                  </a:ext>
                </a:extLst>
              </p:cNvPr>
              <p:cNvSpPr>
                <a:spLocks noGrp="1"/>
              </p:cNvSpPr>
              <p:nvPr>
                <p:ph idx="1"/>
              </p:nvPr>
            </p:nvSpPr>
            <p:spPr>
              <a:xfrm>
                <a:off x="5144679" y="2198914"/>
                <a:ext cx="6405063" cy="3670180"/>
              </a:xfrm>
            </p:spPr>
            <p:txBody>
              <a:bodyPr>
                <a:normAutofit lnSpcReduction="10000"/>
              </a:bodyPr>
              <a:lstStyle/>
              <a:p>
                <a:pPr lvl="1"/>
                <a:r>
                  <a:rPr lang="en-US" dirty="0"/>
                  <a:t>Idealized materials</a:t>
                </a:r>
              </a:p>
              <a:p>
                <a:pPr lvl="1"/>
                <a:r>
                  <a:rPr lang="en-US" dirty="0"/>
                  <a:t>Type I Superconductor</a:t>
                </a:r>
              </a:p>
              <a:p>
                <a:pPr lvl="1"/>
                <a:r>
                  <a:rPr lang="en-US" dirty="0"/>
                  <a:t>Only levitation force was considered</a:t>
                </a:r>
              </a:p>
              <a:p>
                <a:pPr lvl="1"/>
                <a:r>
                  <a:rPr lang="en-US" dirty="0"/>
                  <a:t>3 and 5 magnet arrays examined</a:t>
                </a:r>
              </a:p>
              <a:p>
                <a:pPr lvl="1"/>
                <a:r>
                  <a:rPr lang="en-US" dirty="0"/>
                  <a:t>Configuration space for magnet arrays based on 90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rotations of cubic magnets</a:t>
                </a:r>
              </a:p>
              <a:p>
                <a:pPr lvl="1"/>
                <a:r>
                  <a:rPr lang="en-US" dirty="0"/>
                  <a:t>Meissner state assumed</a:t>
                </a:r>
              </a:p>
              <a:p>
                <a:pPr lvl="1"/>
                <a:r>
                  <a:rPr lang="en-US" dirty="0"/>
                  <a:t>AC losses from eddy currents and pinning effects ignored</a:t>
                </a:r>
              </a:p>
              <a:p>
                <a:pPr lvl="1"/>
                <a:r>
                  <a:rPr lang="en-US" dirty="0"/>
                  <a:t>Three experiments performed:</a:t>
                </a:r>
              </a:p>
              <a:p>
                <a:pPr lvl="2"/>
                <a:r>
                  <a:rPr lang="en-US" dirty="0"/>
                  <a:t>Force as a function of height (z initial = 56 mm above each array  and lowered by 1.25 mm increments)</a:t>
                </a:r>
              </a:p>
              <a:p>
                <a:pPr lvl="2"/>
                <a:r>
                  <a:rPr lang="en-US" dirty="0"/>
                  <a:t>Force as a function of HTS width</a:t>
                </a:r>
              </a:p>
              <a:p>
                <a:pPr lvl="2"/>
                <a:r>
                  <a:rPr lang="en-US" dirty="0"/>
                  <a:t>Force as a function of number of array stacks</a:t>
                </a:r>
              </a:p>
              <a:p>
                <a:endParaRPr lang="en-US" dirty="0"/>
              </a:p>
            </p:txBody>
          </p:sp>
        </mc:Choice>
        <mc:Fallback>
          <p:sp>
            <p:nvSpPr>
              <p:cNvPr id="3" name="Content Placeholder 2">
                <a:extLst>
                  <a:ext uri="{FF2B5EF4-FFF2-40B4-BE49-F238E27FC236}">
                    <a16:creationId xmlns:a16="http://schemas.microsoft.com/office/drawing/2014/main" id="{ADDB3318-7998-482E-A507-2277D0FFB290}"/>
                  </a:ext>
                </a:extLst>
              </p:cNvPr>
              <p:cNvSpPr>
                <a:spLocks noGrp="1" noRot="1" noChangeAspect="1" noMove="1" noResize="1" noEditPoints="1" noAdjustHandles="1" noChangeArrowheads="1" noChangeShapeType="1" noTextEdit="1"/>
              </p:cNvSpPr>
              <p:nvPr>
                <p:ph idx="1"/>
              </p:nvPr>
            </p:nvSpPr>
            <p:spPr>
              <a:xfrm>
                <a:off x="5144679" y="2198914"/>
                <a:ext cx="6405063" cy="3670180"/>
              </a:xfrm>
              <a:blipFill>
                <a:blip r:embed="rId4"/>
                <a:stretch>
                  <a:fillRect t="-1724" r="-1782"/>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0453B32E-41DA-4F4C-A1DD-85C5804CC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67D94C7-7E89-4D0A-B2C5-2622C8651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6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EDDB-C8C4-4628-9D7D-11350ED33AD2}"/>
              </a:ext>
            </a:extLst>
          </p:cNvPr>
          <p:cNvSpPr>
            <a:spLocks noGrp="1"/>
          </p:cNvSpPr>
          <p:nvPr>
            <p:ph type="title"/>
          </p:nvPr>
        </p:nvSpPr>
        <p:spPr/>
        <p:txBody>
          <a:bodyPr/>
          <a:lstStyle/>
          <a:p>
            <a:r>
              <a:rPr lang="en-US" dirty="0"/>
              <a:t>Data Reduction Rules</a:t>
            </a:r>
          </a:p>
        </p:txBody>
      </p:sp>
      <p:sp>
        <p:nvSpPr>
          <p:cNvPr id="3" name="Content Placeholder 2">
            <a:extLst>
              <a:ext uri="{FF2B5EF4-FFF2-40B4-BE49-F238E27FC236}">
                <a16:creationId xmlns:a16="http://schemas.microsoft.com/office/drawing/2014/main" id="{6403A1AA-0E3B-4C24-A37C-2CD6CAA73AD1}"/>
              </a:ext>
            </a:extLst>
          </p:cNvPr>
          <p:cNvSpPr>
            <a:spLocks noGrp="1"/>
          </p:cNvSpPr>
          <p:nvPr>
            <p:ph idx="1"/>
          </p:nvPr>
        </p:nvSpPr>
        <p:spPr/>
        <p:txBody>
          <a:bodyPr>
            <a:normAutofit/>
          </a:bodyPr>
          <a:lstStyle/>
          <a:p>
            <a:pPr lvl="1"/>
            <a:r>
              <a:rPr lang="en-US" dirty="0"/>
              <a:t>In order to reduce stray fields and maintain one-sided flux only periodic arrays similar to Halbach arrays were considered.</a:t>
            </a:r>
          </a:p>
          <a:p>
            <a:pPr lvl="1"/>
            <a:r>
              <a:rPr lang="en-US" dirty="0"/>
              <a:t>Profiles with degenerate solutions were deemed unnecessary and discarded.</a:t>
            </a:r>
          </a:p>
          <a:p>
            <a:pPr lvl="1"/>
            <a:r>
              <a:rPr lang="en-US" dirty="0"/>
              <a:t>Through consideration of project constraints it was determined that 3 magnets in two stacks would be sufficient to supply the needed force.</a:t>
            </a:r>
          </a:p>
          <a:p>
            <a:pPr lvl="1"/>
            <a:r>
              <a:rPr lang="en-US" dirty="0"/>
              <a:t>It was decided that a potential well of magnetic flux would add some stability.</a:t>
            </a:r>
          </a:p>
          <a:p>
            <a:pPr lvl="1"/>
            <a:r>
              <a:rPr lang="en-US" dirty="0"/>
              <a:t>The software for modeling the levitation forces, although only able to model an idealized situation, can give useful information regarding the prediction of the levitation forces. </a:t>
            </a:r>
          </a:p>
        </p:txBody>
      </p:sp>
    </p:spTree>
    <p:extLst>
      <p:ext uri="{BB962C8B-B14F-4D97-AF65-F5344CB8AC3E}">
        <p14:creationId xmlns:p14="http://schemas.microsoft.com/office/powerpoint/2010/main" val="1968488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3012-D7EA-45E1-9ADB-5B0E56EFBD8A}"/>
              </a:ext>
            </a:extLst>
          </p:cNvPr>
          <p:cNvSpPr>
            <a:spLocks noGrp="1"/>
          </p:cNvSpPr>
          <p:nvPr>
            <p:ph type="title"/>
          </p:nvPr>
        </p:nvSpPr>
        <p:spPr/>
        <p:txBody>
          <a:bodyPr/>
          <a:lstStyle/>
          <a:p>
            <a:r>
              <a:rPr lang="en-US" dirty="0"/>
              <a:t>Experimental</a:t>
            </a:r>
          </a:p>
        </p:txBody>
      </p:sp>
      <p:sp>
        <p:nvSpPr>
          <p:cNvPr id="3" name="Content Placeholder 2">
            <a:extLst>
              <a:ext uri="{FF2B5EF4-FFF2-40B4-BE49-F238E27FC236}">
                <a16:creationId xmlns:a16="http://schemas.microsoft.com/office/drawing/2014/main" id="{D39EB3D5-50B2-447A-9B9A-9990DDC5C5D1}"/>
              </a:ext>
            </a:extLst>
          </p:cNvPr>
          <p:cNvSpPr>
            <a:spLocks noGrp="1"/>
          </p:cNvSpPr>
          <p:nvPr>
            <p:ph idx="1"/>
          </p:nvPr>
        </p:nvSpPr>
        <p:spPr>
          <a:xfrm>
            <a:off x="1097280" y="1845734"/>
            <a:ext cx="4998720" cy="4023360"/>
          </a:xfrm>
        </p:spPr>
        <p:txBody>
          <a:bodyPr>
            <a:normAutofit/>
          </a:bodyPr>
          <a:lstStyle/>
          <a:p>
            <a:pPr lvl="1"/>
            <a:r>
              <a:rPr lang="en-US" dirty="0"/>
              <a:t>HTS sample secured in a plastic cup by a stabilizing rod</a:t>
            </a:r>
          </a:p>
          <a:p>
            <a:pPr lvl="1"/>
            <a:r>
              <a:rPr lang="en-US" dirty="0"/>
              <a:t>Magnet block centered on the modular tray below the cup holder</a:t>
            </a:r>
          </a:p>
          <a:p>
            <a:pPr lvl="1"/>
            <a:r>
              <a:rPr lang="en-US" dirty="0"/>
              <a:t>Cup with superconductor was cooled "infinitely” far from the force jig. (at least 32 cm away)</a:t>
            </a:r>
          </a:p>
          <a:p>
            <a:pPr lvl="1"/>
            <a:r>
              <a:rPr lang="en-US" dirty="0"/>
              <a:t>Initial starting height of 56 mm</a:t>
            </a:r>
          </a:p>
          <a:p>
            <a:pPr lvl="1"/>
            <a:r>
              <a:rPr lang="en-US" dirty="0"/>
              <a:t>Lowered in 1.25 mm (0.05 in.) increments</a:t>
            </a:r>
          </a:p>
          <a:p>
            <a:pPr lvl="1"/>
            <a:r>
              <a:rPr lang="en-US" dirty="0"/>
              <a:t>At each increment the scale was read and the force recorded</a:t>
            </a:r>
          </a:p>
          <a:p>
            <a:pPr lvl="1"/>
            <a:r>
              <a:rPr lang="en-US" dirty="0"/>
              <a:t>Repeated in reverse to observe any hysteresis</a:t>
            </a:r>
          </a:p>
          <a:p>
            <a:endParaRPr lang="en-US" dirty="0"/>
          </a:p>
        </p:txBody>
      </p:sp>
      <p:graphicFrame>
        <p:nvGraphicFramePr>
          <p:cNvPr id="4" name="Object 11">
            <a:extLst>
              <a:ext uri="{FF2B5EF4-FFF2-40B4-BE49-F238E27FC236}">
                <a16:creationId xmlns:a16="http://schemas.microsoft.com/office/drawing/2014/main" id="{EA5305CF-1C8B-4B46-9A82-7857ED9DF852}"/>
              </a:ext>
            </a:extLst>
          </p:cNvPr>
          <p:cNvGraphicFramePr>
            <a:graphicFrameLocks noChangeAspect="1"/>
          </p:cNvGraphicFramePr>
          <p:nvPr>
            <p:extLst>
              <p:ext uri="{D42A27DB-BD31-4B8C-83A1-F6EECF244321}">
                <p14:modId xmlns:p14="http://schemas.microsoft.com/office/powerpoint/2010/main" val="689503603"/>
              </p:ext>
            </p:extLst>
          </p:nvPr>
        </p:nvGraphicFramePr>
        <p:xfrm>
          <a:off x="6464928" y="1886601"/>
          <a:ext cx="4629792" cy="3085949"/>
        </p:xfrm>
        <a:graphic>
          <a:graphicData uri="http://schemas.openxmlformats.org/presentationml/2006/ole">
            <mc:AlternateContent xmlns:mc="http://schemas.openxmlformats.org/markup-compatibility/2006">
              <mc:Choice xmlns:v="urn:schemas-microsoft-com:vml" Requires="v">
                <p:oleObj spid="_x0000_s13344" name="PDF" r:id="rId3" imgW="0" imgH="0" progId="FoxitReader.Document">
                  <p:embed/>
                </p:oleObj>
              </mc:Choice>
              <mc:Fallback>
                <p:oleObj name="PDF" r:id="rId3" imgW="0" imgH="0" progId="FoxitReader.Document">
                  <p:embed/>
                  <p:pic>
                    <p:nvPicPr>
                      <p:cNvPr id="4" name="Object 11">
                        <a:extLst>
                          <a:ext uri="{FF2B5EF4-FFF2-40B4-BE49-F238E27FC236}">
                            <a16:creationId xmlns:a16="http://schemas.microsoft.com/office/drawing/2014/main" id="{C62A51E0-A104-420A-954F-FC6F15C94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928" y="1886601"/>
                        <a:ext cx="4629792" cy="308594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3080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C68D-DBE1-45CC-BE28-2A05B5CC940F}"/>
              </a:ext>
            </a:extLst>
          </p:cNvPr>
          <p:cNvSpPr>
            <a:spLocks noGrp="1"/>
          </p:cNvSpPr>
          <p:nvPr>
            <p:ph type="title"/>
          </p:nvPr>
        </p:nvSpPr>
        <p:spPr>
          <a:xfrm>
            <a:off x="1097280" y="286603"/>
            <a:ext cx="10058400" cy="1450757"/>
          </a:xfrm>
        </p:spPr>
        <p:txBody>
          <a:bodyPr/>
          <a:lstStyle/>
          <a:p>
            <a:r>
              <a:rPr lang="en-US" dirty="0"/>
              <a:t>Width ratio?</a:t>
            </a:r>
          </a:p>
        </p:txBody>
      </p:sp>
      <p:graphicFrame>
        <p:nvGraphicFramePr>
          <p:cNvPr id="33" name="Object 50">
            <a:extLst>
              <a:ext uri="{FF2B5EF4-FFF2-40B4-BE49-F238E27FC236}">
                <a16:creationId xmlns:a16="http://schemas.microsoft.com/office/drawing/2014/main" id="{5ED09571-066E-4B89-BDED-0BFA534218EF}"/>
              </a:ext>
            </a:extLst>
          </p:cNvPr>
          <p:cNvGraphicFramePr>
            <a:graphicFrameLocks noChangeAspect="1"/>
          </p:cNvGraphicFramePr>
          <p:nvPr>
            <p:extLst>
              <p:ext uri="{D42A27DB-BD31-4B8C-83A1-F6EECF244321}">
                <p14:modId xmlns:p14="http://schemas.microsoft.com/office/powerpoint/2010/main" val="4180113820"/>
              </p:ext>
            </p:extLst>
          </p:nvPr>
        </p:nvGraphicFramePr>
        <p:xfrm>
          <a:off x="4339039" y="2036102"/>
          <a:ext cx="3725581" cy="2463738"/>
        </p:xfrm>
        <a:graphic>
          <a:graphicData uri="http://schemas.openxmlformats.org/presentationml/2006/ole">
            <mc:AlternateContent xmlns:mc="http://schemas.openxmlformats.org/markup-compatibility/2006">
              <mc:Choice xmlns:v="urn:schemas-microsoft-com:vml" Requires="v">
                <p:oleObj spid="_x0000_s2217" name="PDF" r:id="rId3" imgW="0" imgH="0" progId="FoxitReader.Document">
                  <p:embed/>
                </p:oleObj>
              </mc:Choice>
              <mc:Fallback>
                <p:oleObj name="PDF" r:id="rId3" imgW="0" imgH="0" progId="FoxitReader.Document">
                  <p:embed/>
                  <p:pic>
                    <p:nvPicPr>
                      <p:cNvPr id="1027" name="Object 50">
                        <a:extLst>
                          <a:ext uri="{FF2B5EF4-FFF2-40B4-BE49-F238E27FC236}">
                            <a16:creationId xmlns:a16="http://schemas.microsoft.com/office/drawing/2014/main" id="{484355A8-4CA2-4034-BD0D-F2D9D4BED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039" y="2036102"/>
                        <a:ext cx="3725581" cy="2463738"/>
                      </a:xfrm>
                      <a:prstGeom prst="rect">
                        <a:avLst/>
                      </a:prstGeom>
                      <a:noFill/>
                      <a:ln>
                        <a:noFill/>
                      </a:ln>
                      <a:extLst/>
                    </p:spPr>
                  </p:pic>
                </p:oleObj>
              </mc:Fallback>
            </mc:AlternateContent>
          </a:graphicData>
        </a:graphic>
      </p:graphicFrame>
      <p:sp>
        <p:nvSpPr>
          <p:cNvPr id="4" name="Rectangle 3">
            <a:extLst>
              <a:ext uri="{FF2B5EF4-FFF2-40B4-BE49-F238E27FC236}">
                <a16:creationId xmlns:a16="http://schemas.microsoft.com/office/drawing/2014/main" id="{65AA8C7C-59BE-064C-B69F-FC8F1072C78A}"/>
              </a:ext>
            </a:extLst>
          </p:cNvPr>
          <p:cNvSpPr/>
          <p:nvPr/>
        </p:nvSpPr>
        <p:spPr>
          <a:xfrm>
            <a:off x="2761956" y="4798582"/>
            <a:ext cx="6096000" cy="923330"/>
          </a:xfrm>
          <a:prstGeom prst="rect">
            <a:avLst/>
          </a:prstGeom>
        </p:spPr>
        <p:txBody>
          <a:bodyPr>
            <a:spAutoFit/>
          </a:bodyPr>
          <a:lstStyle/>
          <a:p>
            <a:pPr lvl="1"/>
            <a:r>
              <a:rPr lang="en-US" dirty="0"/>
              <a:t>When considering more stable configurations, width ratios greater than 1.3:1 for superconductor to magnet array size shows no considerable reduction in levitation force.</a:t>
            </a:r>
          </a:p>
        </p:txBody>
      </p:sp>
    </p:spTree>
    <p:extLst>
      <p:ext uri="{BB962C8B-B14F-4D97-AF65-F5344CB8AC3E}">
        <p14:creationId xmlns:p14="http://schemas.microsoft.com/office/powerpoint/2010/main" val="1271864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C68D-DBE1-45CC-BE28-2A05B5CC940F}"/>
              </a:ext>
            </a:extLst>
          </p:cNvPr>
          <p:cNvSpPr>
            <a:spLocks noGrp="1"/>
          </p:cNvSpPr>
          <p:nvPr>
            <p:ph type="title"/>
          </p:nvPr>
        </p:nvSpPr>
        <p:spPr>
          <a:xfrm>
            <a:off x="1097280" y="286603"/>
            <a:ext cx="10058400" cy="1450757"/>
          </a:xfrm>
        </p:spPr>
        <p:txBody>
          <a:bodyPr/>
          <a:lstStyle/>
          <a:p>
            <a:r>
              <a:rPr lang="en-US" dirty="0"/>
              <a:t>One or two layers?</a:t>
            </a:r>
          </a:p>
        </p:txBody>
      </p:sp>
      <p:grpSp>
        <p:nvGrpSpPr>
          <p:cNvPr id="34" name="Group 45">
            <a:extLst>
              <a:ext uri="{FF2B5EF4-FFF2-40B4-BE49-F238E27FC236}">
                <a16:creationId xmlns:a16="http://schemas.microsoft.com/office/drawing/2014/main" id="{FCAEE1B0-4CC1-4C1F-B79E-1C9CF3A240CA}"/>
              </a:ext>
            </a:extLst>
          </p:cNvPr>
          <p:cNvGrpSpPr>
            <a:grpSpLocks/>
          </p:cNvGrpSpPr>
          <p:nvPr/>
        </p:nvGrpSpPr>
        <p:grpSpPr bwMode="auto">
          <a:xfrm>
            <a:off x="8281116" y="1916848"/>
            <a:ext cx="3375922" cy="2702246"/>
            <a:chOff x="40425010" y="7033703"/>
            <a:chExt cx="4971519" cy="3979948"/>
          </a:xfrm>
        </p:grpSpPr>
        <p:graphicFrame>
          <p:nvGraphicFramePr>
            <p:cNvPr id="35" name="Object 43">
              <a:extLst>
                <a:ext uri="{FF2B5EF4-FFF2-40B4-BE49-F238E27FC236}">
                  <a16:creationId xmlns:a16="http://schemas.microsoft.com/office/drawing/2014/main" id="{6C1D895E-6A76-46B3-B648-640B99ECFB06}"/>
                </a:ext>
              </a:extLst>
            </p:cNvPr>
            <p:cNvGraphicFramePr>
              <a:graphicFrameLocks noChangeAspect="1"/>
            </p:cNvGraphicFramePr>
            <p:nvPr>
              <p:extLst/>
            </p:nvPr>
          </p:nvGraphicFramePr>
          <p:xfrm>
            <a:off x="40425010" y="7033703"/>
            <a:ext cx="4971519" cy="3979948"/>
          </p:xfrm>
          <a:graphic>
            <a:graphicData uri="http://schemas.openxmlformats.org/presentationml/2006/ole">
              <mc:AlternateContent xmlns:mc="http://schemas.openxmlformats.org/markup-compatibility/2006">
                <mc:Choice xmlns:v="urn:schemas-microsoft-com:vml" Requires="v">
                  <p:oleObj spid="_x0000_s19491" name="PDF" r:id="rId3" imgW="0" imgH="0" progId="FoxitReader.Document">
                    <p:embed/>
                  </p:oleObj>
                </mc:Choice>
                <mc:Fallback>
                  <p:oleObj name="PDF" r:id="rId3" imgW="0" imgH="0" progId="FoxitReader.Document">
                    <p:embed/>
                    <p:pic>
                      <p:nvPicPr>
                        <p:cNvPr id="35" name="Object 43">
                          <a:extLst>
                            <a:ext uri="{FF2B5EF4-FFF2-40B4-BE49-F238E27FC236}">
                              <a16:creationId xmlns:a16="http://schemas.microsoft.com/office/drawing/2014/main" id="{6C1D895E-6A76-46B3-B648-640B99ECF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25010" y="7033703"/>
                          <a:ext cx="4971519" cy="397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6" name="Group 155">
              <a:extLst>
                <a:ext uri="{FF2B5EF4-FFF2-40B4-BE49-F238E27FC236}">
                  <a16:creationId xmlns:a16="http://schemas.microsoft.com/office/drawing/2014/main" id="{307A6261-44B9-4AD8-BFCC-251464C30D56}"/>
                </a:ext>
              </a:extLst>
            </p:cNvPr>
            <p:cNvGrpSpPr>
              <a:grpSpLocks/>
            </p:cNvGrpSpPr>
            <p:nvPr/>
          </p:nvGrpSpPr>
          <p:grpSpPr bwMode="auto">
            <a:xfrm>
              <a:off x="41681550" y="7622680"/>
              <a:ext cx="831761" cy="468323"/>
              <a:chOff x="45034375" y="6264616"/>
              <a:chExt cx="914937" cy="754237"/>
            </a:xfrm>
          </p:grpSpPr>
          <p:sp>
            <p:nvSpPr>
              <p:cNvPr id="37" name="Rounded Rectangle 156">
                <a:extLst>
                  <a:ext uri="{FF2B5EF4-FFF2-40B4-BE49-F238E27FC236}">
                    <a16:creationId xmlns:a16="http://schemas.microsoft.com/office/drawing/2014/main" id="{19F55BFC-2F95-4996-8F5C-A50C2046416F}"/>
                  </a:ext>
                </a:extLst>
              </p:cNvPr>
              <p:cNvSpPr/>
              <p:nvPr/>
            </p:nvSpPr>
            <p:spPr>
              <a:xfrm>
                <a:off x="45034375" y="6264613"/>
                <a:ext cx="914937" cy="754237"/>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38" name="Group 157">
                <a:extLst>
                  <a:ext uri="{FF2B5EF4-FFF2-40B4-BE49-F238E27FC236}">
                    <a16:creationId xmlns:a16="http://schemas.microsoft.com/office/drawing/2014/main" id="{0D9BC793-31F6-48A0-8A5D-85633B13E178}"/>
                  </a:ext>
                </a:extLst>
              </p:cNvPr>
              <p:cNvGrpSpPr>
                <a:grpSpLocks/>
              </p:cNvGrpSpPr>
              <p:nvPr/>
            </p:nvGrpSpPr>
            <p:grpSpPr bwMode="auto">
              <a:xfrm>
                <a:off x="45235172" y="6348991"/>
                <a:ext cx="506370" cy="554812"/>
                <a:chOff x="37109573" y="8011625"/>
                <a:chExt cx="1193994" cy="1741238"/>
              </a:xfrm>
            </p:grpSpPr>
            <p:grpSp>
              <p:nvGrpSpPr>
                <p:cNvPr id="39" name="Group 158">
                  <a:extLst>
                    <a:ext uri="{FF2B5EF4-FFF2-40B4-BE49-F238E27FC236}">
                      <a16:creationId xmlns:a16="http://schemas.microsoft.com/office/drawing/2014/main" id="{51CE3EF4-D499-431E-B8FD-A9E1238424AA}"/>
                    </a:ext>
                  </a:extLst>
                </p:cNvPr>
                <p:cNvGrpSpPr>
                  <a:grpSpLocks/>
                </p:cNvGrpSpPr>
                <p:nvPr/>
              </p:nvGrpSpPr>
              <p:grpSpPr bwMode="auto">
                <a:xfrm>
                  <a:off x="37109573" y="8011625"/>
                  <a:ext cx="1193994" cy="457372"/>
                  <a:chOff x="44545509" y="14669939"/>
                  <a:chExt cx="3406607" cy="1304931"/>
                </a:xfrm>
              </p:grpSpPr>
              <p:sp>
                <p:nvSpPr>
                  <p:cNvPr id="45" name="Right Arrow 164">
                    <a:extLst>
                      <a:ext uri="{FF2B5EF4-FFF2-40B4-BE49-F238E27FC236}">
                        <a16:creationId xmlns:a16="http://schemas.microsoft.com/office/drawing/2014/main" id="{AAA69B71-8300-4F4B-9C5C-6769977EB522}"/>
                      </a:ext>
                    </a:extLst>
                  </p:cNvPr>
                  <p:cNvSpPr/>
                  <p:nvPr/>
                </p:nvSpPr>
                <p:spPr>
                  <a:xfrm>
                    <a:off x="44545516" y="14944620"/>
                    <a:ext cx="974967" cy="938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Down Arrow 165">
                    <a:extLst>
                      <a:ext uri="{FF2B5EF4-FFF2-40B4-BE49-F238E27FC236}">
                        <a16:creationId xmlns:a16="http://schemas.microsoft.com/office/drawing/2014/main" id="{3AD1E4F4-53C9-4A7C-AFF7-CA08132B5B5D}"/>
                      </a:ext>
                    </a:extLst>
                  </p:cNvPr>
                  <p:cNvSpPr/>
                  <p:nvPr/>
                </p:nvSpPr>
                <p:spPr>
                  <a:xfrm flipV="1">
                    <a:off x="46013843" y="14669896"/>
                    <a:ext cx="481616" cy="1304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Right Arrow 166">
                    <a:extLst>
                      <a:ext uri="{FF2B5EF4-FFF2-40B4-BE49-F238E27FC236}">
                        <a16:creationId xmlns:a16="http://schemas.microsoft.com/office/drawing/2014/main" id="{06D4E62E-E3EF-4E3F-93C9-E9C96F42B8BE}"/>
                      </a:ext>
                    </a:extLst>
                  </p:cNvPr>
                  <p:cNvSpPr/>
                  <p:nvPr/>
                </p:nvSpPr>
                <p:spPr>
                  <a:xfrm flipH="1">
                    <a:off x="47059297" y="14967506"/>
                    <a:ext cx="892745" cy="9615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40" name="Down Arrow 159">
                  <a:extLst>
                    <a:ext uri="{FF2B5EF4-FFF2-40B4-BE49-F238E27FC236}">
                      <a16:creationId xmlns:a16="http://schemas.microsoft.com/office/drawing/2014/main" id="{AD67E354-880F-44F8-8A4E-573263323068}"/>
                    </a:ext>
                  </a:extLst>
                </p:cNvPr>
                <p:cNvSpPr/>
                <p:nvPr/>
              </p:nvSpPr>
              <p:spPr>
                <a:xfrm flipV="1">
                  <a:off x="37632449" y="8653540"/>
                  <a:ext cx="172919" cy="4172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41" name="Group 160">
                  <a:extLst>
                    <a:ext uri="{FF2B5EF4-FFF2-40B4-BE49-F238E27FC236}">
                      <a16:creationId xmlns:a16="http://schemas.microsoft.com/office/drawing/2014/main" id="{8464CA04-F7DF-4CC8-ACB1-21A9F44A1BF4}"/>
                    </a:ext>
                  </a:extLst>
                </p:cNvPr>
                <p:cNvGrpSpPr>
                  <a:grpSpLocks/>
                </p:cNvGrpSpPr>
                <p:nvPr/>
              </p:nvGrpSpPr>
              <p:grpSpPr bwMode="auto">
                <a:xfrm>
                  <a:off x="37282523" y="9295491"/>
                  <a:ext cx="864598" cy="457372"/>
                  <a:chOff x="37282523" y="9295491"/>
                  <a:chExt cx="864598" cy="457372"/>
                </a:xfrm>
              </p:grpSpPr>
              <p:sp>
                <p:nvSpPr>
                  <p:cNvPr id="42" name="Down Arrow 161">
                    <a:extLst>
                      <a:ext uri="{FF2B5EF4-FFF2-40B4-BE49-F238E27FC236}">
                        <a16:creationId xmlns:a16="http://schemas.microsoft.com/office/drawing/2014/main" id="{4F510186-309F-4FC0-A5FB-F804F47D5CC4}"/>
                      </a:ext>
                    </a:extLst>
                  </p:cNvPr>
                  <p:cNvSpPr/>
                  <p:nvPr/>
                </p:nvSpPr>
                <p:spPr>
                  <a:xfrm flipV="1">
                    <a:off x="37282494" y="9295471"/>
                    <a:ext cx="168801" cy="45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Down Arrow 162">
                    <a:extLst>
                      <a:ext uri="{FF2B5EF4-FFF2-40B4-BE49-F238E27FC236}">
                        <a16:creationId xmlns:a16="http://schemas.microsoft.com/office/drawing/2014/main" id="{DA480D8E-A7A0-43BA-B49C-8B4DCB9689D6}"/>
                      </a:ext>
                    </a:extLst>
                  </p:cNvPr>
                  <p:cNvSpPr/>
                  <p:nvPr/>
                </p:nvSpPr>
                <p:spPr>
                  <a:xfrm flipV="1">
                    <a:off x="37624214" y="9295471"/>
                    <a:ext cx="168803" cy="45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Down Arrow 163">
                    <a:extLst>
                      <a:ext uri="{FF2B5EF4-FFF2-40B4-BE49-F238E27FC236}">
                        <a16:creationId xmlns:a16="http://schemas.microsoft.com/office/drawing/2014/main" id="{8C0A30ED-0B30-4614-A344-06685807286E}"/>
                      </a:ext>
                    </a:extLst>
                  </p:cNvPr>
                  <p:cNvSpPr/>
                  <p:nvPr/>
                </p:nvSpPr>
                <p:spPr>
                  <a:xfrm flipV="1">
                    <a:off x="37978287" y="9295471"/>
                    <a:ext cx="168803" cy="4573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grpSp>
      <p:grpSp>
        <p:nvGrpSpPr>
          <p:cNvPr id="48" name="Group 44">
            <a:extLst>
              <a:ext uri="{FF2B5EF4-FFF2-40B4-BE49-F238E27FC236}">
                <a16:creationId xmlns:a16="http://schemas.microsoft.com/office/drawing/2014/main" id="{C390455C-DCB6-4DAC-B4B2-0FAEEAD30C68}"/>
              </a:ext>
            </a:extLst>
          </p:cNvPr>
          <p:cNvGrpSpPr>
            <a:grpSpLocks/>
          </p:cNvGrpSpPr>
          <p:nvPr/>
        </p:nvGrpSpPr>
        <p:grpSpPr bwMode="auto">
          <a:xfrm>
            <a:off x="746620" y="1916848"/>
            <a:ext cx="3375922" cy="2702246"/>
            <a:chOff x="32408813" y="7033703"/>
            <a:chExt cx="4971519" cy="3979948"/>
          </a:xfrm>
        </p:grpSpPr>
        <p:graphicFrame>
          <p:nvGraphicFramePr>
            <p:cNvPr id="49" name="Object 42">
              <a:extLst>
                <a:ext uri="{FF2B5EF4-FFF2-40B4-BE49-F238E27FC236}">
                  <a16:creationId xmlns:a16="http://schemas.microsoft.com/office/drawing/2014/main" id="{E68C4BE9-9DA3-425D-AFFC-0C1E695A5C64}"/>
                </a:ext>
              </a:extLst>
            </p:cNvPr>
            <p:cNvGraphicFramePr>
              <a:graphicFrameLocks noChangeAspect="1"/>
            </p:cNvGraphicFramePr>
            <p:nvPr>
              <p:extLst/>
            </p:nvPr>
          </p:nvGraphicFramePr>
          <p:xfrm>
            <a:off x="32408813" y="7033703"/>
            <a:ext cx="4971519" cy="3979948"/>
          </p:xfrm>
          <a:graphic>
            <a:graphicData uri="http://schemas.openxmlformats.org/presentationml/2006/ole">
              <mc:AlternateContent xmlns:mc="http://schemas.openxmlformats.org/markup-compatibility/2006">
                <mc:Choice xmlns:v="urn:schemas-microsoft-com:vml" Requires="v">
                  <p:oleObj spid="_x0000_s19492" name="PDF" r:id="rId5" imgW="0" imgH="0" progId="FoxitReader.Document">
                    <p:embed/>
                  </p:oleObj>
                </mc:Choice>
                <mc:Fallback>
                  <p:oleObj name="PDF" r:id="rId5" imgW="0" imgH="0" progId="FoxitReader.Document">
                    <p:embed/>
                    <p:pic>
                      <p:nvPicPr>
                        <p:cNvPr id="49" name="Object 42">
                          <a:extLst>
                            <a:ext uri="{FF2B5EF4-FFF2-40B4-BE49-F238E27FC236}">
                              <a16:creationId xmlns:a16="http://schemas.microsoft.com/office/drawing/2014/main" id="{E68C4BE9-9DA3-425D-AFFC-0C1E695A5C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08813" y="7033703"/>
                          <a:ext cx="4971519" cy="397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0" name="Group 167">
              <a:extLst>
                <a:ext uri="{FF2B5EF4-FFF2-40B4-BE49-F238E27FC236}">
                  <a16:creationId xmlns:a16="http://schemas.microsoft.com/office/drawing/2014/main" id="{D160597A-BB56-41B6-9E08-8EFA50A73367}"/>
                </a:ext>
              </a:extLst>
            </p:cNvPr>
            <p:cNvGrpSpPr>
              <a:grpSpLocks/>
            </p:cNvGrpSpPr>
            <p:nvPr/>
          </p:nvGrpSpPr>
          <p:grpSpPr bwMode="auto">
            <a:xfrm>
              <a:off x="35973327" y="7683783"/>
              <a:ext cx="831273" cy="469232"/>
              <a:chOff x="45034200" y="6240312"/>
              <a:chExt cx="914400" cy="755702"/>
            </a:xfrm>
          </p:grpSpPr>
          <p:sp>
            <p:nvSpPr>
              <p:cNvPr id="51" name="Rounded Rectangle 168">
                <a:extLst>
                  <a:ext uri="{FF2B5EF4-FFF2-40B4-BE49-F238E27FC236}">
                    <a16:creationId xmlns:a16="http://schemas.microsoft.com/office/drawing/2014/main" id="{A91076C8-C3DC-42D7-B734-ED15486DD1F3}"/>
                  </a:ext>
                </a:extLst>
              </p:cNvPr>
              <p:cNvSpPr/>
              <p:nvPr/>
            </p:nvSpPr>
            <p:spPr>
              <a:xfrm>
                <a:off x="45034893" y="6239057"/>
                <a:ext cx="913190" cy="756794"/>
              </a:xfrm>
              <a:prstGeom prst="roundRect">
                <a:avLst>
                  <a:gd name="adj" fmla="val 0"/>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grpSp>
            <p:nvGrpSpPr>
              <p:cNvPr id="52" name="Group 169">
                <a:extLst>
                  <a:ext uri="{FF2B5EF4-FFF2-40B4-BE49-F238E27FC236}">
                    <a16:creationId xmlns:a16="http://schemas.microsoft.com/office/drawing/2014/main" id="{A86D951D-6EE3-43F8-BD61-CFC49832AF83}"/>
                  </a:ext>
                </a:extLst>
              </p:cNvPr>
              <p:cNvGrpSpPr>
                <a:grpSpLocks/>
              </p:cNvGrpSpPr>
              <p:nvPr/>
            </p:nvGrpSpPr>
            <p:grpSpPr bwMode="auto">
              <a:xfrm>
                <a:off x="45235078" y="6365667"/>
                <a:ext cx="512643" cy="513712"/>
                <a:chOff x="37109400" y="8063964"/>
                <a:chExt cx="1208787" cy="1612250"/>
              </a:xfrm>
            </p:grpSpPr>
            <p:grpSp>
              <p:nvGrpSpPr>
                <p:cNvPr id="53" name="Group 170">
                  <a:extLst>
                    <a:ext uri="{FF2B5EF4-FFF2-40B4-BE49-F238E27FC236}">
                      <a16:creationId xmlns:a16="http://schemas.microsoft.com/office/drawing/2014/main" id="{64E85A1B-CB60-4996-AC29-0C534EEFA676}"/>
                    </a:ext>
                  </a:extLst>
                </p:cNvPr>
                <p:cNvGrpSpPr>
                  <a:grpSpLocks/>
                </p:cNvGrpSpPr>
                <p:nvPr/>
              </p:nvGrpSpPr>
              <p:grpSpPr bwMode="auto">
                <a:xfrm>
                  <a:off x="37109400" y="8063964"/>
                  <a:ext cx="1208787" cy="368446"/>
                  <a:chOff x="44544996" y="14819312"/>
                  <a:chExt cx="3448812" cy="1051219"/>
                </a:xfrm>
              </p:grpSpPr>
              <p:sp>
                <p:nvSpPr>
                  <p:cNvPr id="59" name="Right Arrow 176">
                    <a:extLst>
                      <a:ext uri="{FF2B5EF4-FFF2-40B4-BE49-F238E27FC236}">
                        <a16:creationId xmlns:a16="http://schemas.microsoft.com/office/drawing/2014/main" id="{B9E08C70-CFDF-4A84-AE10-8071D769907F}"/>
                      </a:ext>
                    </a:extLst>
                  </p:cNvPr>
                  <p:cNvSpPr/>
                  <p:nvPr/>
                </p:nvSpPr>
                <p:spPr>
                  <a:xfrm>
                    <a:off x="44549110" y="14876089"/>
                    <a:ext cx="974976" cy="98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Down Arrow 177">
                    <a:extLst>
                      <a:ext uri="{FF2B5EF4-FFF2-40B4-BE49-F238E27FC236}">
                        <a16:creationId xmlns:a16="http://schemas.microsoft.com/office/drawing/2014/main" id="{0D82EF5B-DC3A-4B47-833C-81AD479C8D11}"/>
                      </a:ext>
                    </a:extLst>
                  </p:cNvPr>
                  <p:cNvSpPr/>
                  <p:nvPr/>
                </p:nvSpPr>
                <p:spPr>
                  <a:xfrm flipV="1">
                    <a:off x="46017446" y="14761626"/>
                    <a:ext cx="481609" cy="1030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Right Arrow 178">
                    <a:extLst>
                      <a:ext uri="{FF2B5EF4-FFF2-40B4-BE49-F238E27FC236}">
                        <a16:creationId xmlns:a16="http://schemas.microsoft.com/office/drawing/2014/main" id="{2F7A0834-0571-4E45-A990-01598DB7191F}"/>
                      </a:ext>
                    </a:extLst>
                  </p:cNvPr>
                  <p:cNvSpPr/>
                  <p:nvPr/>
                </p:nvSpPr>
                <p:spPr>
                  <a:xfrm flipH="1">
                    <a:off x="47015909" y="14944778"/>
                    <a:ext cx="974976" cy="915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4" name="Down Arrow 171">
                  <a:extLst>
                    <a:ext uri="{FF2B5EF4-FFF2-40B4-BE49-F238E27FC236}">
                      <a16:creationId xmlns:a16="http://schemas.microsoft.com/office/drawing/2014/main" id="{9C859900-1F0A-4078-987E-FB4563F130B5}"/>
                    </a:ext>
                  </a:extLst>
                </p:cNvPr>
                <p:cNvSpPr/>
                <p:nvPr/>
              </p:nvSpPr>
              <p:spPr>
                <a:xfrm flipV="1">
                  <a:off x="37633719" y="8685678"/>
                  <a:ext cx="168801" cy="3370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5" name="Group 172">
                  <a:extLst>
                    <a:ext uri="{FF2B5EF4-FFF2-40B4-BE49-F238E27FC236}">
                      <a16:creationId xmlns:a16="http://schemas.microsoft.com/office/drawing/2014/main" id="{B9BCDF42-7B76-43C2-8ECC-69FC91077D02}"/>
                    </a:ext>
                  </a:extLst>
                </p:cNvPr>
                <p:cNvGrpSpPr>
                  <a:grpSpLocks/>
                </p:cNvGrpSpPr>
                <p:nvPr/>
              </p:nvGrpSpPr>
              <p:grpSpPr bwMode="auto">
                <a:xfrm>
                  <a:off x="37282466" y="9298993"/>
                  <a:ext cx="862655" cy="377221"/>
                  <a:chOff x="37282466" y="9298993"/>
                  <a:chExt cx="862655" cy="377221"/>
                </a:xfrm>
              </p:grpSpPr>
              <p:sp>
                <p:nvSpPr>
                  <p:cNvPr id="56" name="Down Arrow 173">
                    <a:extLst>
                      <a:ext uri="{FF2B5EF4-FFF2-40B4-BE49-F238E27FC236}">
                        <a16:creationId xmlns:a16="http://schemas.microsoft.com/office/drawing/2014/main" id="{30C122DE-C8B5-489D-86EF-EAB86F288203}"/>
                      </a:ext>
                    </a:extLst>
                  </p:cNvPr>
                  <p:cNvSpPr/>
                  <p:nvPr/>
                </p:nvSpPr>
                <p:spPr>
                  <a:xfrm flipV="1">
                    <a:off x="37283763" y="9295515"/>
                    <a:ext cx="168804" cy="3771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Down Arrow 174">
                    <a:extLst>
                      <a:ext uri="{FF2B5EF4-FFF2-40B4-BE49-F238E27FC236}">
                        <a16:creationId xmlns:a16="http://schemas.microsoft.com/office/drawing/2014/main" id="{360F6682-9176-476D-9D34-435AC120D5A2}"/>
                      </a:ext>
                    </a:extLst>
                  </p:cNvPr>
                  <p:cNvSpPr/>
                  <p:nvPr/>
                </p:nvSpPr>
                <p:spPr>
                  <a:xfrm flipV="1">
                    <a:off x="37625486" y="9295515"/>
                    <a:ext cx="168801" cy="3771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Down Arrow 175">
                    <a:extLst>
                      <a:ext uri="{FF2B5EF4-FFF2-40B4-BE49-F238E27FC236}">
                        <a16:creationId xmlns:a16="http://schemas.microsoft.com/office/drawing/2014/main" id="{F87AEDD8-5BE7-475F-AC55-C4B1DF464687}"/>
                      </a:ext>
                    </a:extLst>
                  </p:cNvPr>
                  <p:cNvSpPr/>
                  <p:nvPr/>
                </p:nvSpPr>
                <p:spPr>
                  <a:xfrm flipV="1">
                    <a:off x="37975441" y="9295515"/>
                    <a:ext cx="168804" cy="3771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grpSp>
      <p:sp>
        <p:nvSpPr>
          <p:cNvPr id="62" name="Rectangle 61">
            <a:extLst>
              <a:ext uri="{FF2B5EF4-FFF2-40B4-BE49-F238E27FC236}">
                <a16:creationId xmlns:a16="http://schemas.microsoft.com/office/drawing/2014/main" id="{4AE61A79-F866-5043-A296-87EBC00CEAE4}"/>
              </a:ext>
            </a:extLst>
          </p:cNvPr>
          <p:cNvSpPr/>
          <p:nvPr/>
        </p:nvSpPr>
        <p:spPr>
          <a:xfrm>
            <a:off x="3078480" y="4678378"/>
            <a:ext cx="6096000" cy="1477328"/>
          </a:xfrm>
          <a:prstGeom prst="rect">
            <a:avLst/>
          </a:prstGeom>
        </p:spPr>
        <p:txBody>
          <a:bodyPr>
            <a:spAutoFit/>
          </a:bodyPr>
          <a:lstStyle/>
          <a:p>
            <a:pPr lvl="1"/>
            <a:r>
              <a:rPr lang="en-US" dirty="0"/>
              <a:t>The optimum configuration for a 3-magnet Halbach consisting of cube magnets is the configuration in two layers </a:t>
            </a:r>
          </a:p>
          <a:p>
            <a:pPr lvl="2"/>
            <a:r>
              <a:rPr lang="en-US" dirty="0"/>
              <a:t>The concentration of flux is symmetric</a:t>
            </a:r>
          </a:p>
          <a:p>
            <a:pPr lvl="2"/>
            <a:r>
              <a:rPr lang="en-US" dirty="0"/>
              <a:t>The total area of flux seen by the HTS is maximized</a:t>
            </a:r>
          </a:p>
        </p:txBody>
      </p:sp>
    </p:spTree>
    <p:extLst>
      <p:ext uri="{BB962C8B-B14F-4D97-AF65-F5344CB8AC3E}">
        <p14:creationId xmlns:p14="http://schemas.microsoft.com/office/powerpoint/2010/main" val="1538903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CE10-00C8-134D-8D96-4D69E60E9A5F}"/>
              </a:ext>
            </a:extLst>
          </p:cNvPr>
          <p:cNvSpPr>
            <a:spLocks noGrp="1"/>
          </p:cNvSpPr>
          <p:nvPr>
            <p:ph type="title"/>
          </p:nvPr>
        </p:nvSpPr>
        <p:spPr/>
        <p:txBody>
          <a:bodyPr/>
          <a:lstStyle/>
          <a:p>
            <a:r>
              <a:rPr lang="en-US" dirty="0"/>
              <a:t>Contenders</a:t>
            </a:r>
          </a:p>
        </p:txBody>
      </p:sp>
      <p:sp>
        <p:nvSpPr>
          <p:cNvPr id="4" name="Rectangle 3">
            <a:extLst>
              <a:ext uri="{FF2B5EF4-FFF2-40B4-BE49-F238E27FC236}">
                <a16:creationId xmlns:a16="http://schemas.microsoft.com/office/drawing/2014/main" id="{46685D0D-AE14-A549-BD64-99AF3D4CC5AB}"/>
              </a:ext>
            </a:extLst>
          </p:cNvPr>
          <p:cNvSpPr/>
          <p:nvPr/>
        </p:nvSpPr>
        <p:spPr>
          <a:xfrm>
            <a:off x="5141372" y="2153339"/>
            <a:ext cx="2214079" cy="1754326"/>
          </a:xfrm>
          <a:prstGeom prst="rect">
            <a:avLst/>
          </a:prstGeom>
        </p:spPr>
        <p:txBody>
          <a:bodyPr wrap="square">
            <a:spAutoFit/>
          </a:bodyPr>
          <a:lstStyle/>
          <a:p>
            <a:r>
              <a:rPr lang="en-US" dirty="0"/>
              <a:t>﻿The configurations that best met the criteria were profiles 12 and 19. </a:t>
            </a:r>
          </a:p>
          <a:p>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785994DD-27C7-4E44-BB92-8CD381B3C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077" y="2576471"/>
            <a:ext cx="4074202" cy="20591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839D666-1C06-D943-A63E-4481922A8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451" y="2576471"/>
            <a:ext cx="4171037" cy="2114801"/>
          </a:xfrm>
          <a:prstGeom prst="rect">
            <a:avLst/>
          </a:prstGeom>
        </p:spPr>
      </p:pic>
      <p:sp>
        <p:nvSpPr>
          <p:cNvPr id="7" name="Rectangle 6">
            <a:extLst>
              <a:ext uri="{FF2B5EF4-FFF2-40B4-BE49-F238E27FC236}">
                <a16:creationId xmlns:a16="http://schemas.microsoft.com/office/drawing/2014/main" id="{59D9D20C-82B1-4E4E-AB84-019AF968122D}"/>
              </a:ext>
            </a:extLst>
          </p:cNvPr>
          <p:cNvSpPr/>
          <p:nvPr/>
        </p:nvSpPr>
        <p:spPr>
          <a:xfrm>
            <a:off x="1097280" y="4878384"/>
            <a:ext cx="3591797" cy="923330"/>
          </a:xfrm>
          <a:prstGeom prst="rect">
            <a:avLst/>
          </a:prstGeom>
        </p:spPr>
        <p:txBody>
          <a:bodyPr wrap="square">
            <a:spAutoFit/>
          </a:bodyPr>
          <a:lstStyle/>
          <a:p>
            <a:r>
              <a:rPr lang="en-US" dirty="0"/>
              <a:t>Profile 12 was rejected due to smaller force profile and lacked the desired flux geometry. </a:t>
            </a:r>
          </a:p>
        </p:txBody>
      </p:sp>
      <p:sp>
        <p:nvSpPr>
          <p:cNvPr id="8" name="Rectangle 7">
            <a:extLst>
              <a:ext uri="{FF2B5EF4-FFF2-40B4-BE49-F238E27FC236}">
                <a16:creationId xmlns:a16="http://schemas.microsoft.com/office/drawing/2014/main" id="{94D9E972-8E3B-F241-B12C-D17A711DCFC3}"/>
              </a:ext>
            </a:extLst>
          </p:cNvPr>
          <p:cNvSpPr/>
          <p:nvPr/>
        </p:nvSpPr>
        <p:spPr>
          <a:xfrm>
            <a:off x="7645073" y="4878384"/>
            <a:ext cx="3591795" cy="923330"/>
          </a:xfrm>
          <a:prstGeom prst="rect">
            <a:avLst/>
          </a:prstGeom>
        </p:spPr>
        <p:txBody>
          <a:bodyPr wrap="square">
            <a:spAutoFit/>
          </a:bodyPr>
          <a:lstStyle/>
          <a:p>
            <a:r>
              <a:rPr lang="en-US" dirty="0"/>
              <a:t>Profile 19 was found to meet the minimum fit for all arguments of space, volume, force and stability. </a:t>
            </a:r>
          </a:p>
        </p:txBody>
      </p:sp>
    </p:spTree>
    <p:extLst>
      <p:ext uri="{BB962C8B-B14F-4D97-AF65-F5344CB8AC3E}">
        <p14:creationId xmlns:p14="http://schemas.microsoft.com/office/powerpoint/2010/main" val="3448016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6299A-9087-4CA6-93B8-A3E0E55A9A82}"/>
              </a:ext>
            </a:extLst>
          </p:cNvPr>
          <p:cNvSpPr>
            <a:spLocks noGrp="1"/>
          </p:cNvSpPr>
          <p:nvPr>
            <p:ph type="title"/>
          </p:nvPr>
        </p:nvSpPr>
        <p:spPr/>
        <p:txBody>
          <a:bodyPr/>
          <a:lstStyle/>
          <a:p>
            <a:r>
              <a:rPr lang="en-US" dirty="0"/>
              <a:t>Comparing Computational to Experimental</a:t>
            </a:r>
          </a:p>
        </p:txBody>
      </p:sp>
      <p:graphicFrame>
        <p:nvGraphicFramePr>
          <p:cNvPr id="15" name="Object 38">
            <a:extLst>
              <a:ext uri="{FF2B5EF4-FFF2-40B4-BE49-F238E27FC236}">
                <a16:creationId xmlns:a16="http://schemas.microsoft.com/office/drawing/2014/main" id="{FBB52EC7-19E3-4EBC-B446-11D8008FD93E}"/>
              </a:ext>
            </a:extLst>
          </p:cNvPr>
          <p:cNvGraphicFramePr>
            <a:graphicFrameLocks noChangeAspect="1"/>
          </p:cNvGraphicFramePr>
          <p:nvPr>
            <p:extLst>
              <p:ext uri="{D42A27DB-BD31-4B8C-83A1-F6EECF244321}">
                <p14:modId xmlns:p14="http://schemas.microsoft.com/office/powerpoint/2010/main" val="679228230"/>
              </p:ext>
            </p:extLst>
          </p:nvPr>
        </p:nvGraphicFramePr>
        <p:xfrm>
          <a:off x="1356945" y="2191091"/>
          <a:ext cx="3358875" cy="2354524"/>
        </p:xfrm>
        <a:graphic>
          <a:graphicData uri="http://schemas.openxmlformats.org/presentationml/2006/ole">
            <mc:AlternateContent xmlns:mc="http://schemas.openxmlformats.org/markup-compatibility/2006">
              <mc:Choice xmlns:v="urn:schemas-microsoft-com:vml" Requires="v">
                <p:oleObj spid="_x0000_s3269" name="PDF" r:id="rId3" imgW="0" imgH="0" progId="FoxitReader.Document">
                  <p:embed/>
                </p:oleObj>
              </mc:Choice>
              <mc:Fallback>
                <p:oleObj name="PDF" r:id="rId3" imgW="0" imgH="0" progId="FoxitReader.Document">
                  <p:embed/>
                  <p:pic>
                    <p:nvPicPr>
                      <p:cNvPr id="1032" name="Object 38">
                        <a:extLst>
                          <a:ext uri="{FF2B5EF4-FFF2-40B4-BE49-F238E27FC236}">
                            <a16:creationId xmlns:a16="http://schemas.microsoft.com/office/drawing/2014/main" id="{96D0E141-6B1A-4BAA-88CE-8D8F483B9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945" y="2191091"/>
                        <a:ext cx="3358875" cy="2354524"/>
                      </a:xfrm>
                      <a:prstGeom prst="rect">
                        <a:avLst/>
                      </a:prstGeom>
                      <a:noFill/>
                      <a:ln>
                        <a:noFill/>
                      </a:ln>
                      <a:extLst/>
                    </p:spPr>
                  </p:pic>
                </p:oleObj>
              </mc:Fallback>
            </mc:AlternateContent>
          </a:graphicData>
        </a:graphic>
      </p:graphicFrame>
      <p:graphicFrame>
        <p:nvGraphicFramePr>
          <p:cNvPr id="13" name="Object 39">
            <a:extLst>
              <a:ext uri="{FF2B5EF4-FFF2-40B4-BE49-F238E27FC236}">
                <a16:creationId xmlns:a16="http://schemas.microsoft.com/office/drawing/2014/main" id="{BB8D0FB7-C6E5-463F-B456-D69535D7B409}"/>
              </a:ext>
            </a:extLst>
          </p:cNvPr>
          <p:cNvGraphicFramePr>
            <a:graphicFrameLocks noChangeAspect="1"/>
          </p:cNvGraphicFramePr>
          <p:nvPr>
            <p:extLst>
              <p:ext uri="{D42A27DB-BD31-4B8C-83A1-F6EECF244321}">
                <p14:modId xmlns:p14="http://schemas.microsoft.com/office/powerpoint/2010/main" val="3283113683"/>
              </p:ext>
            </p:extLst>
          </p:nvPr>
        </p:nvGraphicFramePr>
        <p:xfrm>
          <a:off x="8074695" y="2225865"/>
          <a:ext cx="3358875" cy="2354523"/>
        </p:xfrm>
        <a:graphic>
          <a:graphicData uri="http://schemas.openxmlformats.org/presentationml/2006/ole">
            <mc:AlternateContent xmlns:mc="http://schemas.openxmlformats.org/markup-compatibility/2006">
              <mc:Choice xmlns:v="urn:schemas-microsoft-com:vml" Requires="v">
                <p:oleObj spid="_x0000_s3270" name="PDF" r:id="rId5" imgW="0" imgH="0" progId="FoxitReader.Document">
                  <p:embed/>
                </p:oleObj>
              </mc:Choice>
              <mc:Fallback>
                <p:oleObj name="PDF" r:id="rId5" imgW="0" imgH="0" progId="FoxitReader.Document">
                  <p:embed/>
                  <p:pic>
                    <p:nvPicPr>
                      <p:cNvPr id="1031" name="Object 39">
                        <a:extLst>
                          <a:ext uri="{FF2B5EF4-FFF2-40B4-BE49-F238E27FC236}">
                            <a16:creationId xmlns:a16="http://schemas.microsoft.com/office/drawing/2014/main" id="{E06C31CB-A3DB-44DF-B382-167F1C32A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4695" y="2225865"/>
                        <a:ext cx="3358875" cy="2354523"/>
                      </a:xfrm>
                      <a:prstGeom prst="rect">
                        <a:avLst/>
                      </a:prstGeom>
                      <a:noFill/>
                      <a:ln>
                        <a:noFill/>
                      </a:ln>
                      <a:extLst/>
                    </p:spPr>
                  </p:pic>
                </p:oleObj>
              </mc:Fallback>
            </mc:AlternateContent>
          </a:graphicData>
        </a:graphic>
      </p:graphicFrame>
      <p:graphicFrame>
        <p:nvGraphicFramePr>
          <p:cNvPr id="10" name="Object 56">
            <a:extLst>
              <a:ext uri="{FF2B5EF4-FFF2-40B4-BE49-F238E27FC236}">
                <a16:creationId xmlns:a16="http://schemas.microsoft.com/office/drawing/2014/main" id="{4D2E6437-2A72-4435-85B9-18E33F05E831}"/>
              </a:ext>
            </a:extLst>
          </p:cNvPr>
          <p:cNvGraphicFramePr>
            <a:graphicFrameLocks noChangeAspect="1"/>
          </p:cNvGraphicFramePr>
          <p:nvPr>
            <p:extLst>
              <p:ext uri="{D42A27DB-BD31-4B8C-83A1-F6EECF244321}">
                <p14:modId xmlns:p14="http://schemas.microsoft.com/office/powerpoint/2010/main" val="4187313116"/>
              </p:ext>
            </p:extLst>
          </p:nvPr>
        </p:nvGraphicFramePr>
        <p:xfrm>
          <a:off x="4715821" y="2225865"/>
          <a:ext cx="3358874" cy="2354523"/>
        </p:xfrm>
        <a:graphic>
          <a:graphicData uri="http://schemas.openxmlformats.org/presentationml/2006/ole">
            <mc:AlternateContent xmlns:mc="http://schemas.openxmlformats.org/markup-compatibility/2006">
              <mc:Choice xmlns:v="urn:schemas-microsoft-com:vml" Requires="v">
                <p:oleObj spid="_x0000_s3271" name="PDF" r:id="rId7" imgW="0" imgH="0" progId="FoxitReader.Document">
                  <p:embed/>
                </p:oleObj>
              </mc:Choice>
              <mc:Fallback>
                <p:oleObj name="PDF" r:id="rId7" imgW="0" imgH="0" progId="FoxitReader.Document">
                  <p:embed/>
                  <p:pic>
                    <p:nvPicPr>
                      <p:cNvPr id="1030" name="Object 56">
                        <a:extLst>
                          <a:ext uri="{FF2B5EF4-FFF2-40B4-BE49-F238E27FC236}">
                            <a16:creationId xmlns:a16="http://schemas.microsoft.com/office/drawing/2014/main" id="{0C948099-C0BC-4706-A7A7-240379DAD0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5821" y="2225865"/>
                        <a:ext cx="3358874" cy="2354523"/>
                      </a:xfrm>
                      <a:prstGeom prst="rect">
                        <a:avLst/>
                      </a:prstGeom>
                      <a:noFill/>
                      <a:ln>
                        <a:noFill/>
                      </a:ln>
                      <a:extLst/>
                    </p:spPr>
                  </p:pic>
                </p:oleObj>
              </mc:Fallback>
            </mc:AlternateContent>
          </a:graphicData>
        </a:graphic>
      </p:graphicFrame>
      <p:sp>
        <p:nvSpPr>
          <p:cNvPr id="6" name="Rectangle 9">
            <a:extLst>
              <a:ext uri="{FF2B5EF4-FFF2-40B4-BE49-F238E27FC236}">
                <a16:creationId xmlns:a16="http://schemas.microsoft.com/office/drawing/2014/main" id="{3AA8BE30-4A76-428D-8064-13072C668431}"/>
              </a:ext>
            </a:extLst>
          </p:cNvPr>
          <p:cNvSpPr>
            <a:spLocks noChangeArrowheads="1"/>
          </p:cNvSpPr>
          <p:nvPr/>
        </p:nvSpPr>
        <p:spPr bwMode="auto">
          <a:xfrm>
            <a:off x="4928016" y="4700813"/>
            <a:ext cx="30114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Calibri" panose="020F0502020204030204" pitchFamily="34" charset="0"/>
                <a:cs typeface="Arial" panose="020B0604020202020204" pitchFamily="34" charset="0"/>
              </a:defRPr>
            </a:lvl1pPr>
            <a:lvl2pPr marL="742950" indent="-285750" eaLnBrk="0" hangingPunct="0">
              <a:defRPr sz="8600">
                <a:solidFill>
                  <a:schemeClr val="tx1"/>
                </a:solidFill>
                <a:latin typeface="Calibri" panose="020F0502020204030204" pitchFamily="34" charset="0"/>
                <a:cs typeface="Arial" panose="020B0604020202020204" pitchFamily="34" charset="0"/>
              </a:defRPr>
            </a:lvl2pPr>
            <a:lvl3pPr marL="1143000" indent="-228600" eaLnBrk="0" hangingPunct="0">
              <a:defRPr sz="8600">
                <a:solidFill>
                  <a:schemeClr val="tx1"/>
                </a:solidFill>
                <a:latin typeface="Calibri" panose="020F0502020204030204" pitchFamily="34" charset="0"/>
                <a:cs typeface="Arial" panose="020B0604020202020204" pitchFamily="34" charset="0"/>
              </a:defRPr>
            </a:lvl3pPr>
            <a:lvl4pPr marL="1600200" indent="-228600" eaLnBrk="0" hangingPunct="0">
              <a:defRPr sz="8600">
                <a:solidFill>
                  <a:schemeClr val="tx1"/>
                </a:solidFill>
                <a:latin typeface="Calibri" panose="020F0502020204030204" pitchFamily="34" charset="0"/>
                <a:cs typeface="Arial" panose="020B0604020202020204" pitchFamily="34" charset="0"/>
              </a:defRPr>
            </a:lvl4pPr>
            <a:lvl5pPr marL="2057400" indent="-228600" eaLnBrk="0" hangingPunct="0">
              <a:defRPr sz="8600">
                <a:solidFill>
                  <a:schemeClr val="tx1"/>
                </a:solidFill>
                <a:latin typeface="Calibri" panose="020F0502020204030204" pitchFamily="34" charset="0"/>
                <a:cs typeface="Arial" panose="020B0604020202020204" pitchFamily="34" charset="0"/>
              </a:defRPr>
            </a:lvl5pPr>
            <a:lvl6pPr marL="25146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6pPr>
            <a:lvl7pPr marL="29718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7pPr>
            <a:lvl8pPr marL="34290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8pPr>
            <a:lvl9pPr marL="3886200" indent="-228600" defTabSz="4387850" eaLnBrk="0" fontAlgn="base" hangingPunct="0">
              <a:spcBef>
                <a:spcPct val="0"/>
              </a:spcBef>
              <a:spcAft>
                <a:spcPct val="0"/>
              </a:spcAft>
              <a:defRPr sz="8600">
                <a:solidFill>
                  <a:schemeClr val="tx1"/>
                </a:solidFill>
                <a:latin typeface="Calibri" panose="020F0502020204030204" pitchFamily="34" charset="0"/>
                <a:cs typeface="Arial" panose="020B0604020202020204" pitchFamily="34" charset="0"/>
              </a:defRPr>
            </a:lvl9pPr>
          </a:lstStyle>
          <a:p>
            <a:pPr algn="just" eaLnBrk="1" hangingPunct="1"/>
            <a:r>
              <a:rPr lang="en-US" altLang="en-US" sz="1400" dirty="0">
                <a:latin typeface="+mn-lt"/>
              </a:rPr>
              <a:t>As expected the computational model overestimates the levitation force uniformly over a wide range of levitation heights</a:t>
            </a:r>
          </a:p>
        </p:txBody>
      </p:sp>
      <p:sp>
        <p:nvSpPr>
          <p:cNvPr id="3" name="TextBox 2">
            <a:extLst>
              <a:ext uri="{FF2B5EF4-FFF2-40B4-BE49-F238E27FC236}">
                <a16:creationId xmlns:a16="http://schemas.microsoft.com/office/drawing/2014/main" id="{BE42DACA-B84A-FA45-BCED-DB3B33A9FAFB}"/>
              </a:ext>
            </a:extLst>
          </p:cNvPr>
          <p:cNvSpPr txBox="1"/>
          <p:nvPr/>
        </p:nvSpPr>
        <p:spPr>
          <a:xfrm>
            <a:off x="2247608" y="4623476"/>
            <a:ext cx="1577548" cy="369332"/>
          </a:xfrm>
          <a:prstGeom prst="rect">
            <a:avLst/>
          </a:prstGeom>
          <a:noFill/>
        </p:spPr>
        <p:txBody>
          <a:bodyPr wrap="none" rtlCol="0">
            <a:spAutoFit/>
          </a:bodyPr>
          <a:lstStyle/>
          <a:p>
            <a:r>
              <a:rPr lang="en-US" dirty="0"/>
              <a:t>Computational</a:t>
            </a:r>
          </a:p>
        </p:txBody>
      </p:sp>
      <p:sp>
        <p:nvSpPr>
          <p:cNvPr id="4" name="TextBox 3">
            <a:extLst>
              <a:ext uri="{FF2B5EF4-FFF2-40B4-BE49-F238E27FC236}">
                <a16:creationId xmlns:a16="http://schemas.microsoft.com/office/drawing/2014/main" id="{72D97ECD-C272-AB4A-8DE8-E4FE5B796687}"/>
              </a:ext>
            </a:extLst>
          </p:cNvPr>
          <p:cNvSpPr txBox="1"/>
          <p:nvPr/>
        </p:nvSpPr>
        <p:spPr>
          <a:xfrm>
            <a:off x="9042302" y="4700813"/>
            <a:ext cx="1423659" cy="369332"/>
          </a:xfrm>
          <a:prstGeom prst="rect">
            <a:avLst/>
          </a:prstGeom>
          <a:noFill/>
        </p:spPr>
        <p:txBody>
          <a:bodyPr wrap="none" rtlCol="0">
            <a:spAutoFit/>
          </a:bodyPr>
          <a:lstStyle/>
          <a:p>
            <a:r>
              <a:rPr lang="en-US" dirty="0"/>
              <a:t>Experimental</a:t>
            </a:r>
          </a:p>
        </p:txBody>
      </p:sp>
    </p:spTree>
    <p:extLst>
      <p:ext uri="{BB962C8B-B14F-4D97-AF65-F5344CB8AC3E}">
        <p14:creationId xmlns:p14="http://schemas.microsoft.com/office/powerpoint/2010/main" val="2966125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A387-6BDD-476B-8BC4-359E178A555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8144495-CEEA-4C5D-A67C-9203770B0CDB}"/>
              </a:ext>
            </a:extLst>
          </p:cNvPr>
          <p:cNvSpPr>
            <a:spLocks noGrp="1"/>
          </p:cNvSpPr>
          <p:nvPr>
            <p:ph idx="1"/>
          </p:nvPr>
        </p:nvSpPr>
        <p:spPr/>
        <p:txBody>
          <a:bodyPr/>
          <a:lstStyle/>
          <a:p>
            <a:pPr lvl="1"/>
            <a:r>
              <a:rPr lang="en-US" dirty="0"/>
              <a:t>Simulation software can be used for initial design evaluation although the results will overestimate the levitation forces</a:t>
            </a:r>
          </a:p>
          <a:p>
            <a:pPr lvl="1"/>
            <a:r>
              <a:rPr lang="en-US" dirty="0"/>
              <a:t>The Halbach array focuses flux, allows for flux control, increases the flux gradient, and increases levitation stiffness </a:t>
            </a:r>
          </a:p>
          <a:p>
            <a:pPr lvl="1"/>
            <a:r>
              <a:rPr lang="en-US" dirty="0"/>
              <a:t>More than two layers of magnets result in only a small increase in overall levitation force and therefore the increased volume and mass of the magnets would likely be of negligible benefit</a:t>
            </a:r>
          </a:p>
          <a:p>
            <a:pPr lvl="1"/>
            <a:r>
              <a:rPr lang="en-US" dirty="0"/>
              <a:t>The decrease in levitation force over time caused by flux creep is expected to be minimized by either pre-loading the flywheel before initial rotation or by cooling HTS in presence of magnetic flux</a:t>
            </a:r>
          </a:p>
          <a:p>
            <a:pPr lvl="1"/>
            <a:r>
              <a:rPr lang="en-US" dirty="0"/>
              <a:t>Pre-loading and field-cooling allows the HTS to better resist any changes in the external magnetic field</a:t>
            </a:r>
          </a:p>
          <a:p>
            <a:endParaRPr lang="en-US" dirty="0"/>
          </a:p>
        </p:txBody>
      </p:sp>
    </p:spTree>
    <p:extLst>
      <p:ext uri="{BB962C8B-B14F-4D97-AF65-F5344CB8AC3E}">
        <p14:creationId xmlns:p14="http://schemas.microsoft.com/office/powerpoint/2010/main" val="2930623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P_20140128_021">
            <a:hlinkClick r:id="" action="ppaction://media"/>
            <a:extLst>
              <a:ext uri="{FF2B5EF4-FFF2-40B4-BE49-F238E27FC236}">
                <a16:creationId xmlns:a16="http://schemas.microsoft.com/office/drawing/2014/main" id="{018BE404-DE14-40C4-A524-3152E103866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74950" y="1846263"/>
            <a:ext cx="6704013" cy="4022725"/>
          </a:xfrm>
        </p:spPr>
      </p:pic>
      <p:grpSp>
        <p:nvGrpSpPr>
          <p:cNvPr id="5" name="Group 65">
            <a:extLst>
              <a:ext uri="{FF2B5EF4-FFF2-40B4-BE49-F238E27FC236}">
                <a16:creationId xmlns:a16="http://schemas.microsoft.com/office/drawing/2014/main" id="{13196550-CCA5-4CAC-894E-8DBB4EE330BF}"/>
              </a:ext>
            </a:extLst>
          </p:cNvPr>
          <p:cNvGrpSpPr>
            <a:grpSpLocks/>
          </p:cNvGrpSpPr>
          <p:nvPr/>
        </p:nvGrpSpPr>
        <p:grpSpPr bwMode="auto">
          <a:xfrm>
            <a:off x="341393" y="383065"/>
            <a:ext cx="11571125" cy="1211893"/>
            <a:chOff x="5439641" y="28314847"/>
            <a:chExt cx="21670817" cy="2061815"/>
          </a:xfrm>
        </p:grpSpPr>
        <p:pic>
          <p:nvPicPr>
            <p:cNvPr id="6" name="Picture 9" descr="C:\Users\ChrisM\Google Drive\FlyWheel\Images\WP_20140121_008.jpg">
              <a:extLst>
                <a:ext uri="{FF2B5EF4-FFF2-40B4-BE49-F238E27FC236}">
                  <a16:creationId xmlns:a16="http://schemas.microsoft.com/office/drawing/2014/main" id="{0662B7F3-A7EF-4742-A3FF-D82C59B4B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9641" y="28314847"/>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C:\Users\ChrisM\Google Drive\FlyWheel\Images\WP_20140121_009.jpg">
              <a:extLst>
                <a:ext uri="{FF2B5EF4-FFF2-40B4-BE49-F238E27FC236}">
                  <a16:creationId xmlns:a16="http://schemas.microsoft.com/office/drawing/2014/main" id="{CFAFBB67-1201-499B-83BD-CD0B749D6A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936404" y="27516703"/>
              <a:ext cx="2057399"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descr="C:\Users\ChrisM\Google Drive\FlyWheel\Images\Lefitating_Rotor.jpg">
              <a:extLst>
                <a:ext uri="{FF2B5EF4-FFF2-40B4-BE49-F238E27FC236}">
                  <a16:creationId xmlns:a16="http://schemas.microsoft.com/office/drawing/2014/main" id="{383EBD99-59E7-46F8-B3F9-C3A8287595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15567" y="28316801"/>
              <a:ext cx="3433098" cy="205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C:\Users\ChrisM\Google Drive\FlyWheel\Images\Lefitation_Gap.jpg">
              <a:extLst>
                <a:ext uri="{FF2B5EF4-FFF2-40B4-BE49-F238E27FC236}">
                  <a16:creationId xmlns:a16="http://schemas.microsoft.com/office/drawing/2014/main" id="{1AEDF453-5226-45AE-A7FB-5F4B08C33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77360" y="28316803"/>
              <a:ext cx="3433098" cy="205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C:\Users\ChrisM\Google Drive\FlyWheel\Images\HTS_Copper02.jpg">
              <a:extLst>
                <a:ext uri="{FF2B5EF4-FFF2-40B4-BE49-F238E27FC236}">
                  <a16:creationId xmlns:a16="http://schemas.microsoft.com/office/drawing/2014/main" id="{6F05A9BB-E662-44ED-9D43-514AB23DAD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40546" y="28316803"/>
              <a:ext cx="3657600" cy="20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6" descr="C:\Users\ChrisM\Google Drive\FlyWheel\Images\Halbach_Arrays.jpg">
              <a:extLst>
                <a:ext uri="{FF2B5EF4-FFF2-40B4-BE49-F238E27FC236}">
                  <a16:creationId xmlns:a16="http://schemas.microsoft.com/office/drawing/2014/main" id="{4DC745A0-DB19-4393-BBCF-C47E8CCDED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29957" y="28316803"/>
              <a:ext cx="3657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4134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21BC9-B257-4E16-9FE8-0BACE79C8CF7}"/>
              </a:ext>
            </a:extLst>
          </p:cNvPr>
          <p:cNvSpPr>
            <a:spLocks noGrp="1"/>
          </p:cNvSpPr>
          <p:nvPr>
            <p:ph type="title"/>
          </p:nvPr>
        </p:nvSpPr>
        <p:spPr/>
        <p:txBody>
          <a:bodyPr/>
          <a:lstStyle/>
          <a:p>
            <a:r>
              <a:rPr lang="en-US" dirty="0"/>
              <a:t>Free energy</a:t>
            </a:r>
          </a:p>
        </p:txBody>
      </p:sp>
      <p:grpSp>
        <p:nvGrpSpPr>
          <p:cNvPr id="12" name="Group 11">
            <a:extLst>
              <a:ext uri="{FF2B5EF4-FFF2-40B4-BE49-F238E27FC236}">
                <a16:creationId xmlns:a16="http://schemas.microsoft.com/office/drawing/2014/main" id="{3850EBED-5CC9-44BF-BD54-4E3C565873E6}"/>
              </a:ext>
            </a:extLst>
          </p:cNvPr>
          <p:cNvGrpSpPr/>
          <p:nvPr/>
        </p:nvGrpSpPr>
        <p:grpSpPr>
          <a:xfrm>
            <a:off x="2672192" y="2153014"/>
            <a:ext cx="6847617" cy="1953236"/>
            <a:chOff x="2671488" y="2153014"/>
            <a:chExt cx="6847617" cy="1953236"/>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2438CB-18AC-4B68-BA6B-16C634742073}"/>
                    </a:ext>
                  </a:extLst>
                </p:cNvPr>
                <p:cNvSpPr/>
                <p:nvPr/>
              </p:nvSpPr>
              <p:spPr>
                <a:xfrm>
                  <a:off x="4568867" y="2153014"/>
                  <a:ext cx="277989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𝐺</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𝐻</m:t>
                        </m:r>
                        <m:r>
                          <a:rPr lang="en-US" sz="2800" i="1">
                            <a:solidFill>
                              <a:srgbClr val="C00000"/>
                            </a:solidFill>
                            <a:latin typeface="Cambria Math" panose="02040503050406030204" pitchFamily="18" charset="0"/>
                          </a:rPr>
                          <m:t> −</m:t>
                        </m:r>
                        <m:r>
                          <a:rPr lang="en-US" sz="2800" i="1">
                            <a:solidFill>
                              <a:srgbClr val="C00000"/>
                            </a:solidFill>
                            <a:latin typeface="Cambria Math" panose="02040503050406030204" pitchFamily="18" charset="0"/>
                          </a:rPr>
                          <m:t>𝑇</m:t>
                        </m:r>
                        <m:r>
                          <a:rPr lang="en-US" sz="2800" i="1">
                            <a:solidFill>
                              <a:srgbClr val="C00000"/>
                            </a:solidFill>
                            <a:latin typeface="Cambria Math" panose="02040503050406030204" pitchFamily="18" charset="0"/>
                          </a:rPr>
                          <m:t>∆</m:t>
                        </m:r>
                        <m:r>
                          <a:rPr lang="en-US" sz="2800" i="1">
                            <a:solidFill>
                              <a:srgbClr val="C00000"/>
                            </a:solidFill>
                            <a:latin typeface="Cambria Math" panose="02040503050406030204" pitchFamily="18" charset="0"/>
                          </a:rPr>
                          <m:t>𝑆</m:t>
                        </m:r>
                      </m:oMath>
                    </m:oMathPara>
                  </a14:m>
                  <a:endParaRPr lang="en-US" sz="2800" dirty="0">
                    <a:solidFill>
                      <a:srgbClr val="C00000"/>
                    </a:solidFill>
                  </a:endParaRPr>
                </a:p>
              </p:txBody>
            </p:sp>
          </mc:Choice>
          <mc:Fallback xmlns="">
            <p:sp>
              <p:nvSpPr>
                <p:cNvPr id="4" name="Rectangle 3">
                  <a:extLst>
                    <a:ext uri="{FF2B5EF4-FFF2-40B4-BE49-F238E27FC236}">
                      <a16:creationId xmlns:a16="http://schemas.microsoft.com/office/drawing/2014/main" id="{0A2438CB-18AC-4B68-BA6B-16C634742073}"/>
                    </a:ext>
                  </a:extLst>
                </p:cNvPr>
                <p:cNvSpPr>
                  <a:spLocks noRot="1" noChangeAspect="1" noMove="1" noResize="1" noEditPoints="1" noAdjustHandles="1" noChangeArrowheads="1" noChangeShapeType="1" noTextEdit="1"/>
                </p:cNvSpPr>
                <p:nvPr/>
              </p:nvSpPr>
              <p:spPr>
                <a:xfrm>
                  <a:off x="4568867" y="2153014"/>
                  <a:ext cx="2779890"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108861C-CD5B-4A2B-ADA1-95B99CD09E57}"/>
                    </a:ext>
                  </a:extLst>
                </p:cNvPr>
                <p:cNvSpPr/>
                <p:nvPr/>
              </p:nvSpPr>
              <p:spPr>
                <a:xfrm>
                  <a:off x="2671488" y="2958454"/>
                  <a:ext cx="1897379"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𝑏</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𝑁</m:t>
                                </m:r>
                              </m:e>
                              <m:sub>
                                <m:r>
                                  <a:rPr lang="en-US" sz="2800" i="1">
                                    <a:latin typeface="Cambria Math" panose="02040503050406030204" pitchFamily="18" charset="0"/>
                                  </a:rPr>
                                  <m:t>𝑢</m:t>
                                </m:r>
                              </m:sub>
                            </m:sSub>
                          </m:den>
                        </m:f>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𝐺</m:t>
                                </m:r>
                              </m:num>
                              <m:den>
                                <m:r>
                                  <a:rPr lang="en-US" sz="2800" i="1">
                                    <a:latin typeface="Cambria Math" panose="02040503050406030204" pitchFamily="18" charset="0"/>
                                  </a:rPr>
                                  <m:t>𝑘𝑇</m:t>
                                </m:r>
                              </m:den>
                            </m:f>
                          </m:sup>
                        </m:sSup>
                      </m:oMath>
                    </m:oMathPara>
                  </a14:m>
                  <a:endParaRPr lang="en-US" sz="2800" dirty="0"/>
                </a:p>
              </p:txBody>
            </p:sp>
          </mc:Choice>
          <mc:Fallback xmlns="">
            <p:sp>
              <p:nvSpPr>
                <p:cNvPr id="5" name="Rectangle 4">
                  <a:extLst>
                    <a:ext uri="{FF2B5EF4-FFF2-40B4-BE49-F238E27FC236}">
                      <a16:creationId xmlns:a16="http://schemas.microsoft.com/office/drawing/2014/main" id="{8108861C-CD5B-4A2B-ADA1-95B99CD09E57}"/>
                    </a:ext>
                  </a:extLst>
                </p:cNvPr>
                <p:cNvSpPr>
                  <a:spLocks noRot="1" noChangeAspect="1" noMove="1" noResize="1" noEditPoints="1" noAdjustHandles="1" noChangeArrowheads="1" noChangeShapeType="1" noTextEdit="1"/>
                </p:cNvSpPr>
                <p:nvPr/>
              </p:nvSpPr>
              <p:spPr>
                <a:xfrm>
                  <a:off x="2671488" y="2958454"/>
                  <a:ext cx="1897379" cy="971741"/>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1747B1B-2A9A-4EB3-B310-C3456BFE2FC8}"/>
                </a:ext>
              </a:extLst>
            </p:cNvPr>
            <p:cNvSpPr txBox="1"/>
            <p:nvPr/>
          </p:nvSpPr>
          <p:spPr>
            <a:xfrm>
              <a:off x="6840353" y="3137899"/>
              <a:ext cx="1395900" cy="461665"/>
            </a:xfrm>
            <a:prstGeom prst="rect">
              <a:avLst/>
            </a:prstGeom>
            <a:noFill/>
          </p:spPr>
          <p:txBody>
            <a:bodyPr wrap="square" rtlCol="0">
              <a:spAutoFit/>
            </a:bodyPr>
            <a:lstStyle/>
            <a:p>
              <a:r>
                <a:rPr lang="en-US" sz="2400" dirty="0"/>
                <a:t>What if?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14080CC-A021-4F3D-AA7A-8C53C8F9318B}"/>
                    </a:ext>
                  </a:extLst>
                </p:cNvPr>
                <p:cNvSpPr/>
                <p:nvPr/>
              </p:nvSpPr>
              <p:spPr>
                <a:xfrm>
                  <a:off x="8236253" y="2676234"/>
                  <a:ext cx="128285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&lt; 0</m:t>
                        </m:r>
                      </m:oMath>
                    </m:oMathPara>
                  </a14:m>
                  <a:endParaRPr lang="en-US" sz="2400" dirty="0">
                    <a:solidFill>
                      <a:srgbClr val="C00000"/>
                    </a:solidFill>
                  </a:endParaRPr>
                </a:p>
              </p:txBody>
            </p:sp>
          </mc:Choice>
          <mc:Fallback xmlns="">
            <p:sp>
              <p:nvSpPr>
                <p:cNvPr id="9" name="Rectangle 8">
                  <a:extLst>
                    <a:ext uri="{FF2B5EF4-FFF2-40B4-BE49-F238E27FC236}">
                      <a16:creationId xmlns:a16="http://schemas.microsoft.com/office/drawing/2014/main" id="{814080CC-A021-4F3D-AA7A-8C53C8F9318B}"/>
                    </a:ext>
                  </a:extLst>
                </p:cNvPr>
                <p:cNvSpPr>
                  <a:spLocks noRot="1" noChangeAspect="1" noMove="1" noResize="1" noEditPoints="1" noAdjustHandles="1" noChangeArrowheads="1" noChangeShapeType="1" noTextEdit="1"/>
                </p:cNvSpPr>
                <p:nvPr/>
              </p:nvSpPr>
              <p:spPr>
                <a:xfrm>
                  <a:off x="8236253" y="2676234"/>
                  <a:ext cx="1282852"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3B5820D-D303-42E2-9F02-4810AE83252D}"/>
                    </a:ext>
                  </a:extLst>
                </p:cNvPr>
                <p:cNvSpPr/>
                <p:nvPr/>
              </p:nvSpPr>
              <p:spPr>
                <a:xfrm>
                  <a:off x="8236253" y="3129733"/>
                  <a:ext cx="1213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𝐺</m:t>
                        </m:r>
                        <m:r>
                          <a:rPr lang="en-US" sz="2400" i="1" smtClean="0">
                            <a:solidFill>
                              <a:srgbClr val="C00000"/>
                            </a:solidFill>
                            <a:latin typeface="Cambria Math" panose="02040503050406030204" pitchFamily="18" charset="0"/>
                          </a:rPr>
                          <m:t>=0</m:t>
                        </m:r>
                      </m:oMath>
                    </m:oMathPara>
                  </a14:m>
                  <a:endParaRPr lang="en-US" sz="2400" dirty="0">
                    <a:solidFill>
                      <a:srgbClr val="C00000"/>
                    </a:solidFill>
                  </a:endParaRPr>
                </a:p>
              </p:txBody>
            </p:sp>
          </mc:Choice>
          <mc:Fallback xmlns="">
            <p:sp>
              <p:nvSpPr>
                <p:cNvPr id="10" name="Rectangle 9">
                  <a:extLst>
                    <a:ext uri="{FF2B5EF4-FFF2-40B4-BE49-F238E27FC236}">
                      <a16:creationId xmlns:a16="http://schemas.microsoft.com/office/drawing/2014/main" id="{A3B5820D-D303-42E2-9F02-4810AE83252D}"/>
                    </a:ext>
                  </a:extLst>
                </p:cNvPr>
                <p:cNvSpPr>
                  <a:spLocks noRot="1" noChangeAspect="1" noMove="1" noResize="1" noEditPoints="1" noAdjustHandles="1" noChangeArrowheads="1" noChangeShapeType="1" noTextEdit="1"/>
                </p:cNvSpPr>
                <p:nvPr/>
              </p:nvSpPr>
              <p:spPr>
                <a:xfrm>
                  <a:off x="8236253" y="3129733"/>
                  <a:ext cx="121392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678AC95-9972-4004-AEC7-83957642FC10}"/>
                    </a:ext>
                  </a:extLst>
                </p:cNvPr>
                <p:cNvSpPr/>
                <p:nvPr/>
              </p:nvSpPr>
              <p:spPr>
                <a:xfrm>
                  <a:off x="8236253" y="3644585"/>
                  <a:ext cx="12155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C00000"/>
                            </a:solidFill>
                            <a:latin typeface="Cambria Math" panose="02040503050406030204" pitchFamily="18" charset="0"/>
                          </a:rPr>
                          <m:t>∆</m:t>
                        </m:r>
                        <m:r>
                          <a:rPr lang="en-US" sz="2400" i="1" smtClean="0">
                            <a:solidFill>
                              <a:srgbClr val="C00000"/>
                            </a:solidFill>
                            <a:latin typeface="Cambria Math" panose="02040503050406030204" pitchFamily="18" charset="0"/>
                          </a:rPr>
                          <m:t>𝐺</m:t>
                        </m:r>
                        <m:r>
                          <a:rPr lang="en-US" sz="2400" b="0" i="1" smtClean="0">
                            <a:solidFill>
                              <a:srgbClr val="C00000"/>
                            </a:solidFill>
                            <a:latin typeface="Cambria Math" panose="02040503050406030204" pitchFamily="18" charset="0"/>
                          </a:rPr>
                          <m:t>&gt;0</m:t>
                        </m:r>
                      </m:oMath>
                    </m:oMathPara>
                  </a14:m>
                  <a:endParaRPr lang="en-US" sz="2400" dirty="0">
                    <a:solidFill>
                      <a:srgbClr val="C00000"/>
                    </a:solidFill>
                  </a:endParaRPr>
                </a:p>
              </p:txBody>
            </p:sp>
          </mc:Choice>
          <mc:Fallback xmlns="">
            <p:sp>
              <p:nvSpPr>
                <p:cNvPr id="11" name="Rectangle 10">
                  <a:extLst>
                    <a:ext uri="{FF2B5EF4-FFF2-40B4-BE49-F238E27FC236}">
                      <a16:creationId xmlns:a16="http://schemas.microsoft.com/office/drawing/2014/main" id="{D678AC95-9972-4004-AEC7-83957642FC10}"/>
                    </a:ext>
                  </a:extLst>
                </p:cNvPr>
                <p:cNvSpPr>
                  <a:spLocks noRot="1" noChangeAspect="1" noMove="1" noResize="1" noEditPoints="1" noAdjustHandles="1" noChangeArrowheads="1" noChangeShapeType="1" noTextEdit="1"/>
                </p:cNvSpPr>
                <p:nvPr/>
              </p:nvSpPr>
              <p:spPr>
                <a:xfrm>
                  <a:off x="8236253" y="3644585"/>
                  <a:ext cx="1215526" cy="461665"/>
                </a:xfrm>
                <a:prstGeom prst="rect">
                  <a:avLst/>
                </a:prstGeom>
                <a:blipFill>
                  <a:blip r:embed="rId6"/>
                  <a:stretch>
                    <a:fillRect/>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766F3FE7-2429-454A-8051-D41BDC2AF3CF}"/>
              </a:ext>
            </a:extLst>
          </p:cNvPr>
          <p:cNvPicPr>
            <a:picLocks noChangeAspect="1"/>
          </p:cNvPicPr>
          <p:nvPr/>
        </p:nvPicPr>
        <p:blipFill>
          <a:blip r:embed="rId7"/>
          <a:stretch>
            <a:fillRect/>
          </a:stretch>
        </p:blipFill>
        <p:spPr>
          <a:xfrm>
            <a:off x="3613480" y="4678064"/>
            <a:ext cx="4692072" cy="1555306"/>
          </a:xfrm>
          <a:prstGeom prst="rect">
            <a:avLst/>
          </a:prstGeom>
        </p:spPr>
      </p:pic>
      <p:sp>
        <p:nvSpPr>
          <p:cNvPr id="14" name="TextBox 13">
            <a:extLst>
              <a:ext uri="{FF2B5EF4-FFF2-40B4-BE49-F238E27FC236}">
                <a16:creationId xmlns:a16="http://schemas.microsoft.com/office/drawing/2014/main" id="{4B57CDA7-1671-455A-A4AF-4D7101048501}"/>
              </a:ext>
            </a:extLst>
          </p:cNvPr>
          <p:cNvSpPr txBox="1"/>
          <p:nvPr/>
        </p:nvSpPr>
        <p:spPr>
          <a:xfrm>
            <a:off x="4924338" y="4106250"/>
            <a:ext cx="1623521" cy="369332"/>
          </a:xfrm>
          <a:prstGeom prst="rect">
            <a:avLst/>
          </a:prstGeom>
          <a:noFill/>
        </p:spPr>
        <p:txBody>
          <a:bodyPr wrap="none" rtlCol="0">
            <a:spAutoFit/>
          </a:bodyPr>
          <a:lstStyle/>
          <a:p>
            <a:r>
              <a:rPr lang="en-US" dirty="0">
                <a:solidFill>
                  <a:srgbClr val="FF0000"/>
                </a:solidFill>
              </a:rPr>
              <a:t>Binding Affinity</a:t>
            </a:r>
          </a:p>
        </p:txBody>
      </p:sp>
    </p:spTree>
    <p:extLst>
      <p:ext uri="{BB962C8B-B14F-4D97-AF65-F5344CB8AC3E}">
        <p14:creationId xmlns:p14="http://schemas.microsoft.com/office/powerpoint/2010/main" val="425754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794A-CEBF-4958-8AFC-519889F83BD3}"/>
              </a:ext>
            </a:extLst>
          </p:cNvPr>
          <p:cNvSpPr>
            <a:spLocks noGrp="1"/>
          </p:cNvSpPr>
          <p:nvPr>
            <p:ph type="title"/>
          </p:nvPr>
        </p:nvSpPr>
        <p:spPr/>
        <p:txBody>
          <a:bodyPr>
            <a:noAutofit/>
          </a:bodyPr>
          <a:lstStyle/>
          <a:p>
            <a:r>
              <a:rPr lang="en-US" sz="3200" dirty="0"/>
              <a:t>﻿IMPLEMENTATION OF ADAPTIVE INTEGRATION METHOD FOR FREE ENERGY CALCULATIONS IN MOLECULAR SYSTEMS</a:t>
            </a:r>
          </a:p>
        </p:txBody>
      </p:sp>
      <p:sp>
        <p:nvSpPr>
          <p:cNvPr id="3" name="Content Placeholder 2">
            <a:extLst>
              <a:ext uri="{FF2B5EF4-FFF2-40B4-BE49-F238E27FC236}">
                <a16:creationId xmlns:a16="http://schemas.microsoft.com/office/drawing/2014/main" id="{BAEBF8E7-E462-4B16-8D97-B6959AAC25C0}"/>
              </a:ext>
            </a:extLst>
          </p:cNvPr>
          <p:cNvSpPr>
            <a:spLocks noGrp="1"/>
          </p:cNvSpPr>
          <p:nvPr>
            <p:ph idx="1"/>
          </p:nvPr>
        </p:nvSpPr>
        <p:spPr/>
        <p:txBody>
          <a:bodyPr>
            <a:normAutofit fontScale="92500" lnSpcReduction="20000"/>
          </a:bodyPr>
          <a:lstStyle/>
          <a:p>
            <a:r>
              <a:rPr lang="en-US" sz="2800" dirty="0"/>
              <a:t>Developing more efficient methods for calculating free energies in molecular systems and using them to understand protein evolution. </a:t>
            </a:r>
          </a:p>
          <a:p>
            <a:pPr lvl="1"/>
            <a:r>
              <a:rPr lang="en-US" sz="2400" dirty="0"/>
              <a:t>Specifically, implementing the </a:t>
            </a:r>
            <a:r>
              <a:rPr lang="en-US" sz="2400" dirty="0">
                <a:solidFill>
                  <a:srgbClr val="FF0000"/>
                </a:solidFill>
              </a:rPr>
              <a:t>Monte Carlo adaptive integration method </a:t>
            </a:r>
            <a:r>
              <a:rPr lang="en-US" sz="2400" dirty="0"/>
              <a:t>for use in the larger simulation package, GROMACS.</a:t>
            </a:r>
          </a:p>
          <a:p>
            <a:r>
              <a:rPr lang="en-US" sz="2600" b="1" u="sng" dirty="0"/>
              <a:t>Goal</a:t>
            </a:r>
            <a:r>
              <a:rPr lang="en-US" sz="2600" dirty="0"/>
              <a:t>: </a:t>
            </a:r>
          </a:p>
          <a:p>
            <a:r>
              <a:rPr lang="en-US" sz="2600" dirty="0"/>
              <a:t>Show that AIM is more efficient than standard methods for simple test cases, that is, AIM results converge to a higher level of accuracy and precision for a given simulation time.</a:t>
            </a:r>
          </a:p>
          <a:p>
            <a:pPr lvl="2"/>
            <a:r>
              <a:rPr lang="en-US" sz="2000" dirty="0"/>
              <a:t>Validate by comparing results from AIM to those from a suite of standard methods. </a:t>
            </a:r>
          </a:p>
          <a:p>
            <a:pPr lvl="2"/>
            <a:r>
              <a:rPr lang="en-US" sz="2000" dirty="0"/>
              <a:t>Test against simple model systems</a:t>
            </a:r>
          </a:p>
          <a:p>
            <a:pPr lvl="3"/>
            <a:r>
              <a:rPr lang="en-US" sz="2000" dirty="0"/>
              <a:t>Solvation free energy of methane, and the </a:t>
            </a:r>
          </a:p>
          <a:p>
            <a:pPr lvl="3"/>
            <a:r>
              <a:rPr lang="en-US" sz="2000" dirty="0"/>
              <a:t>Free energy of mutating the peptide GAG to GVG. </a:t>
            </a:r>
          </a:p>
          <a:p>
            <a:pPr lvl="1"/>
            <a:endParaRPr lang="en-US" sz="2400" dirty="0"/>
          </a:p>
          <a:p>
            <a:endParaRPr lang="en-US" dirty="0"/>
          </a:p>
        </p:txBody>
      </p:sp>
    </p:spTree>
    <p:extLst>
      <p:ext uri="{BB962C8B-B14F-4D97-AF65-F5344CB8AC3E}">
        <p14:creationId xmlns:p14="http://schemas.microsoft.com/office/powerpoint/2010/main" val="1204520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9A53-4DCC-4462-9047-AF46768D11C6}"/>
              </a:ext>
            </a:extLst>
          </p:cNvPr>
          <p:cNvSpPr>
            <a:spLocks noGrp="1"/>
          </p:cNvSpPr>
          <p:nvPr>
            <p:ph type="title"/>
          </p:nvPr>
        </p:nvSpPr>
        <p:spPr/>
        <p:txBody>
          <a:bodyPr/>
          <a:lstStyle/>
          <a:p>
            <a:r>
              <a:rPr lang="en-US" dirty="0"/>
              <a:t>Free energy methods</a:t>
            </a:r>
          </a:p>
        </p:txBody>
      </p:sp>
      <mc:AlternateContent xmlns:mc="http://schemas.openxmlformats.org/markup-compatibility/2006" xmlns:a14="http://schemas.microsoft.com/office/drawing/2010/main">
        <mc:Choice Requires="a14">
          <p:sp>
            <p:nvSpPr>
              <p:cNvPr id="28" name="Content Placeholder 27">
                <a:extLst>
                  <a:ext uri="{FF2B5EF4-FFF2-40B4-BE49-F238E27FC236}">
                    <a16:creationId xmlns:a16="http://schemas.microsoft.com/office/drawing/2014/main" id="{3F5ACF55-4141-B54C-9209-C75B9C3E1B9C}"/>
                  </a:ext>
                </a:extLst>
              </p:cNvPr>
              <p:cNvSpPr>
                <a:spLocks noGrp="1"/>
              </p:cNvSpPr>
              <p:nvPr>
                <p:ph idx="1"/>
              </p:nvPr>
            </p:nvSpPr>
            <p:spPr/>
            <p:txBody>
              <a:bodyPr numCol="2">
                <a:normAutofit/>
              </a:bodyPr>
              <a:lstStyle/>
              <a:p>
                <a:pPr lvl="0"/>
                <a:r>
                  <a:rPr lang="en-US" dirty="0"/>
                  <a:t>Free energy</a:t>
                </a:r>
              </a:p>
              <a:p>
                <a:pPr lvl="1"/>
                <a14:m>
                  <m:oMath xmlns:m="http://schemas.openxmlformats.org/officeDocument/2006/math">
                    <m:r>
                      <a:rPr lang="en-US">
                        <a:latin typeface="Cambria Math" panose="02040503050406030204" pitchFamily="18" charset="0"/>
                      </a:rPr>
                      <m:t>𝐹</m:t>
                    </m:r>
                    <m:r>
                      <a:rPr lang="en-US">
                        <a:latin typeface="Cambria Math" panose="02040503050406030204" pitchFamily="18" charset="0"/>
                      </a:rPr>
                      <m:t>=</m:t>
                    </m:r>
                    <m:r>
                      <a:rPr lang="en-US">
                        <a:latin typeface="Cambria Math" panose="02040503050406030204" pitchFamily="18" charset="0"/>
                      </a:rPr>
                      <m:t>𝑈</m:t>
                    </m:r>
                    <m:r>
                      <a:rPr lang="en-US">
                        <a:latin typeface="Cambria Math" panose="02040503050406030204" pitchFamily="18" charset="0"/>
                      </a:rPr>
                      <m:t>−</m:t>
                    </m:r>
                    <m:r>
                      <a:rPr lang="en-US">
                        <a:latin typeface="Cambria Math" panose="02040503050406030204" pitchFamily="18" charset="0"/>
                      </a:rPr>
                      <m:t>𝑇𝑆</m:t>
                    </m:r>
                  </m:oMath>
                </a14:m>
                <a:endParaRPr lang="en-US" dirty="0"/>
              </a:p>
              <a:p>
                <a:pPr lvl="1"/>
                <a14:m>
                  <m:oMath xmlns:m="http://schemas.openxmlformats.org/officeDocument/2006/math">
                    <m:r>
                      <a:rPr lang="en-US"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𝐹</m:t>
                        </m:r>
                      </m:e>
                      <m:sub>
                        <m:r>
                          <a:rPr lang="en-US">
                            <a:latin typeface="Cambria Math" panose="02040503050406030204" pitchFamily="18" charset="0"/>
                          </a:rPr>
                          <m:t>𝐴</m:t>
                        </m:r>
                        <m:r>
                          <a:rPr lang="en-US">
                            <a:latin typeface="Cambria Math" panose="02040503050406030204" pitchFamily="18" charset="0"/>
                          </a:rPr>
                          <m:t>→</m:t>
                        </m:r>
                        <m:r>
                          <a:rPr lang="en-US">
                            <a:latin typeface="Cambria Math" panose="02040503050406030204" pitchFamily="18" charset="0"/>
                          </a:rPr>
                          <m:t>𝐵</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𝐹</m:t>
                        </m:r>
                      </m:e>
                      <m:sub>
                        <m:r>
                          <a:rPr lang="en-US">
                            <a:latin typeface="Cambria Math" panose="02040503050406030204" pitchFamily="18" charset="0"/>
                          </a:rPr>
                          <m:t>𝐴</m:t>
                        </m:r>
                        <m:r>
                          <a:rPr lang="en-US">
                            <a:latin typeface="Cambria Math" panose="02040503050406030204" pitchFamily="18" charset="0"/>
                          </a:rPr>
                          <m:t> </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𝐹</m:t>
                        </m:r>
                      </m:e>
                      <m:sub>
                        <m:r>
                          <a:rPr lang="en-US">
                            <a:latin typeface="Cambria Math" panose="02040503050406030204" pitchFamily="18" charset="0"/>
                          </a:rPr>
                          <m:t>𝐵</m:t>
                        </m:r>
                      </m:sub>
                    </m:sSub>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𝑇𝑆</m:t>
                        </m:r>
                      </m:e>
                    </m:d>
                    <m:r>
                      <a:rPr lang="en-US">
                        <a:latin typeface="Cambria Math" panose="02040503050406030204" pitchFamily="18" charset="0"/>
                      </a:rPr>
                      <m:t>=∆</m:t>
                    </m:r>
                    <m:r>
                      <m:rPr>
                        <m:sty m:val="p"/>
                      </m:rPr>
                      <a:rPr lang="en-US">
                        <a:latin typeface="Cambria Math" panose="02040503050406030204" pitchFamily="18" charset="0"/>
                      </a:rPr>
                      <m:t>U</m:t>
                    </m:r>
                    <m:r>
                      <a:rPr lang="en-US">
                        <a:latin typeface="Cambria Math" panose="02040503050406030204" pitchFamily="18" charset="0"/>
                      </a:rPr>
                      <m:t>−</m:t>
                    </m:r>
                    <m:r>
                      <a:rPr lang="en-US">
                        <a:latin typeface="Cambria Math" panose="02040503050406030204" pitchFamily="18" charset="0"/>
                      </a:rPr>
                      <m:t>𝑇</m:t>
                    </m:r>
                    <m:r>
                      <a:rPr lang="en-US">
                        <a:latin typeface="Cambria Math" panose="02040503050406030204" pitchFamily="18" charset="0"/>
                      </a:rPr>
                      <m:t>∆</m:t>
                    </m:r>
                    <m:r>
                      <a:rPr lang="en-US">
                        <a:latin typeface="Cambria Math" panose="02040503050406030204" pitchFamily="18" charset="0"/>
                      </a:rPr>
                      <m:t>𝑆</m:t>
                    </m:r>
                    <m:r>
                      <a:rPr lang="en-US">
                        <a:latin typeface="Cambria Math" panose="02040503050406030204" pitchFamily="18" charset="0"/>
                      </a:rPr>
                      <m:t> </m:t>
                    </m:r>
                  </m:oMath>
                </a14:m>
                <a:endParaRPr lang="en-US" dirty="0"/>
              </a:p>
              <a:p>
                <a:pPr lvl="1"/>
                <a14:m>
                  <m:oMath xmlns:m="http://schemas.openxmlformats.org/officeDocument/2006/math">
                    <m:r>
                      <a:rPr lang="en-US" smtClean="0">
                        <a:latin typeface="Cambria Math" panose="02040503050406030204" pitchFamily="18" charset="0"/>
                      </a:rPr>
                      <m:t>∆</m:t>
                    </m:r>
                    <m:r>
                      <a:rPr lang="en-US">
                        <a:latin typeface="Cambria Math" panose="02040503050406030204" pitchFamily="18" charset="0"/>
                      </a:rPr>
                      <m:t>𝐹</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𝑘</m:t>
                        </m:r>
                      </m:e>
                      <m:sub>
                        <m:r>
                          <a:rPr lang="en-US">
                            <a:latin typeface="Cambria Math" panose="02040503050406030204" pitchFamily="18" charset="0"/>
                          </a:rPr>
                          <m:t>𝐵</m:t>
                        </m:r>
                      </m:sub>
                    </m:sSub>
                    <m:r>
                      <a:rPr lang="en-US">
                        <a:latin typeface="Cambria Math" panose="02040503050406030204" pitchFamily="18" charset="0"/>
                      </a:rPr>
                      <m:t>𝑇𝑙𝑛</m:t>
                    </m:r>
                    <m:f>
                      <m:fPr>
                        <m:ctrlPr>
                          <a:rPr lang="en-US" i="1">
                            <a:latin typeface="Cambria Math" panose="02040503050406030204" pitchFamily="18" charset="0"/>
                          </a:rPr>
                        </m:ctrlPr>
                      </m:fPr>
                      <m:num>
                        <m:r>
                          <a:rPr lang="en-US">
                            <a:latin typeface="Cambria Math" panose="02040503050406030204" pitchFamily="18" charset="0"/>
                          </a:rPr>
                          <m:t>𝑍</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𝐵</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a:latin typeface="Cambria Math" panose="02040503050406030204" pitchFamily="18" charset="0"/>
                                  </a:rPr>
                                  <m:t>𝑥</m:t>
                                </m:r>
                              </m:e>
                            </m:acc>
                          </m:e>
                        </m:d>
                        <m:r>
                          <a:rPr lang="en-US">
                            <a:latin typeface="Cambria Math" panose="02040503050406030204" pitchFamily="18" charset="0"/>
                          </a:rPr>
                          <m:t>|</m:t>
                        </m:r>
                      </m:num>
                      <m:den>
                        <m:r>
                          <a:rPr lang="en-US">
                            <a:latin typeface="Cambria Math" panose="02040503050406030204" pitchFamily="18" charset="0"/>
                          </a:rPr>
                          <m:t>𝑍</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n-US">
                                <a:latin typeface="Cambria Math" panose="02040503050406030204" pitchFamily="18" charset="0"/>
                              </a:rPr>
                              <m:t>𝐴</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a:latin typeface="Cambria Math" panose="02040503050406030204" pitchFamily="18" charset="0"/>
                                  </a:rPr>
                                  <m:t>𝑥</m:t>
                                </m:r>
                              </m:e>
                            </m:acc>
                          </m:e>
                        </m:d>
                        <m:r>
                          <a:rPr lang="en-US">
                            <a:latin typeface="Cambria Math" panose="02040503050406030204" pitchFamily="18" charset="0"/>
                          </a:rPr>
                          <m:t>|</m:t>
                        </m:r>
                      </m:den>
                    </m:f>
                  </m:oMath>
                </a14:m>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solidFill>
                      <a:srgbClr val="0070C0"/>
                    </a:solidFill>
                  </a:rPr>
                  <a:t>Exponential averaging</a:t>
                </a:r>
                <a:r>
                  <a:rPr lang="en-US" dirty="0"/>
                  <a:t>		</a:t>
                </a:r>
              </a:p>
              <a:p>
                <a:pPr lvl="1"/>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𝐹</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𝑘</m:t>
                        </m:r>
                      </m:e>
                      <m:sub>
                        <m:r>
                          <a:rPr lang="en-US">
                            <a:latin typeface="Cambria Math" panose="02040503050406030204" pitchFamily="18" charset="0"/>
                          </a:rPr>
                          <m:t>𝐵</m:t>
                        </m:r>
                      </m:sub>
                    </m:sSub>
                    <m:r>
                      <a:rPr lang="en-US">
                        <a:latin typeface="Cambria Math" panose="02040503050406030204" pitchFamily="18" charset="0"/>
                      </a:rPr>
                      <m:t>𝑇𝑙𝑛</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a:latin typeface="Cambria Math" panose="02040503050406030204" pitchFamily="18" charset="0"/>
                              </a:rPr>
                              <m:t>𝑒</m:t>
                            </m:r>
                          </m:e>
                          <m:sup>
                            <m:r>
                              <a:rPr lang="en-US">
                                <a:latin typeface="Cambria Math" panose="02040503050406030204" pitchFamily="18" charset="0"/>
                              </a:rPr>
                              <m:t>−</m:t>
                            </m:r>
                            <m:r>
                              <a:rPr lang="en-US">
                                <a:latin typeface="Cambria Math" panose="02040503050406030204" pitchFamily="18" charset="0"/>
                              </a:rPr>
                              <m:t>𝛽</m:t>
                            </m:r>
                            <m:r>
                              <a:rPr lang="en-US">
                                <a:latin typeface="Cambria Math" panose="02040503050406030204" pitchFamily="18" charset="0"/>
                              </a:rPr>
                              <m:t>𝑈</m:t>
                            </m:r>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𝑥</m:t>
                                </m:r>
                              </m:e>
                            </m:acc>
                            <m:r>
                              <a:rPr lang="en-US">
                                <a:latin typeface="Cambria Math" panose="02040503050406030204" pitchFamily="18" charset="0"/>
                              </a:rPr>
                              <m:t>)</m:t>
                            </m:r>
                          </m:sup>
                        </m:sSup>
                      </m:e>
                    </m:d>
                  </m:oMath>
                </a14:m>
                <a:endParaRPr lang="en-US" dirty="0"/>
              </a:p>
              <a:p>
                <a:pPr lvl="0"/>
                <a:r>
                  <a:rPr lang="en-US" dirty="0">
                    <a:solidFill>
                      <a:srgbClr val="0070C0"/>
                    </a:solidFill>
                  </a:rPr>
                  <a:t>Thermodynamic integration</a:t>
                </a:r>
              </a:p>
              <a:p>
                <a:pPr lvl="1"/>
                <a14:m>
                  <m:oMath xmlns:m="http://schemas.openxmlformats.org/officeDocument/2006/math">
                    <m:f>
                      <m:fPr>
                        <m:ctrlPr>
                          <a:rPr lang="en-US" i="1" smtClean="0">
                            <a:latin typeface="Cambria Math" panose="02040503050406030204" pitchFamily="18" charset="0"/>
                          </a:rPr>
                        </m:ctrlPr>
                      </m:fPr>
                      <m:num>
                        <m:r>
                          <a:rPr lang="en-US">
                            <a:latin typeface="Cambria Math" panose="02040503050406030204" pitchFamily="18" charset="0"/>
                          </a:rPr>
                          <m:t>𝜕</m:t>
                        </m:r>
                        <m:r>
                          <a:rPr lang="en-US">
                            <a:latin typeface="Cambria Math" panose="02040503050406030204" pitchFamily="18" charset="0"/>
                          </a:rPr>
                          <m:t>𝐹</m:t>
                        </m:r>
                      </m:num>
                      <m:den>
                        <m:r>
                          <a:rPr lang="en-US">
                            <a:latin typeface="Cambria Math" panose="02040503050406030204" pitchFamily="18" charset="0"/>
                          </a:rPr>
                          <m:t>𝜕</m:t>
                        </m:r>
                        <m:r>
                          <a:rPr lang="el-GR">
                            <a:latin typeface="Cambria Math" panose="02040503050406030204" pitchFamily="18" charset="0"/>
                          </a:rPr>
                          <m:t>𝜆</m:t>
                        </m:r>
                      </m:den>
                    </m:f>
                    <m:r>
                      <a:rPr lang="en-US">
                        <a:latin typeface="Cambria Math" panose="02040503050406030204" pitchFamily="18" charset="0"/>
                      </a:rPr>
                      <m:t>=</m:t>
                    </m:r>
                    <m:nary>
                      <m:naryPr>
                        <m:ctrlPr>
                          <a:rPr lang="en-US" i="1">
                            <a:latin typeface="Cambria Math" panose="02040503050406030204" pitchFamily="18" charset="0"/>
                          </a:rPr>
                        </m:ctrlPr>
                      </m:naryPr>
                      <m:sub>
                        <m:r>
                          <a:rPr lang="el-GR">
                            <a:latin typeface="Cambria Math" panose="02040503050406030204" pitchFamily="18" charset="0"/>
                          </a:rPr>
                          <m:t>𝜆</m:t>
                        </m:r>
                        <m:r>
                          <a:rPr lang="en-US">
                            <a:latin typeface="Cambria Math" panose="02040503050406030204" pitchFamily="18" charset="0"/>
                          </a:rPr>
                          <m:t>=0</m:t>
                        </m:r>
                      </m:sub>
                      <m:sup>
                        <m:r>
                          <a:rPr lang="en-US">
                            <a:latin typeface="Cambria Math" panose="02040503050406030204" pitchFamily="18" charset="0"/>
                          </a:rPr>
                          <m:t>1</m:t>
                        </m:r>
                      </m:sup>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l-GR">
                                        <a:latin typeface="Cambria Math" panose="02040503050406030204" pitchFamily="18" charset="0"/>
                                      </a:rPr>
                                      <m:t>𝜆</m:t>
                                    </m:r>
                                  </m:sub>
                                </m:sSub>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𝑥</m:t>
                                    </m:r>
                                  </m:e>
                                </m:acc>
                                <m:r>
                                  <a:rPr lang="en-US">
                                    <a:latin typeface="Cambria Math" panose="02040503050406030204" pitchFamily="18" charset="0"/>
                                  </a:rPr>
                                  <m:t>)</m:t>
                                </m:r>
                              </m:num>
                              <m:den>
                                <m:r>
                                  <a:rPr lang="en-US">
                                    <a:latin typeface="Cambria Math" panose="02040503050406030204" pitchFamily="18" charset="0"/>
                                  </a:rPr>
                                  <m:t>𝜕</m:t>
                                </m:r>
                                <m:r>
                                  <a:rPr lang="el-GR">
                                    <a:latin typeface="Cambria Math" panose="02040503050406030204" pitchFamily="18" charset="0"/>
                                  </a:rPr>
                                  <m:t>𝜆</m:t>
                                </m:r>
                              </m:den>
                            </m:f>
                          </m:e>
                        </m:d>
                        <m:r>
                          <a:rPr lang="el-GR">
                            <a:latin typeface="Cambria Math" panose="02040503050406030204" pitchFamily="18" charset="0"/>
                          </a:rPr>
                          <m:t>𝜆</m:t>
                        </m:r>
                        <m:r>
                          <a:rPr lang="en-US">
                            <a:latin typeface="Cambria Math" panose="02040503050406030204" pitchFamily="18" charset="0"/>
                          </a:rPr>
                          <m:t>𝑑</m:t>
                        </m:r>
                        <m:r>
                          <a:rPr lang="el-GR">
                            <a:latin typeface="Cambria Math" panose="02040503050406030204" pitchFamily="18" charset="0"/>
                          </a:rPr>
                          <m:t>𝜆</m:t>
                        </m:r>
                      </m:e>
                    </m:nary>
                  </m:oMath>
                </a14:m>
                <a:endParaRPr lang="en-US" dirty="0"/>
              </a:p>
              <a:p>
                <a:pPr lvl="0"/>
                <a:r>
                  <a:rPr lang="en-US" dirty="0">
                    <a:solidFill>
                      <a:srgbClr val="0070C0"/>
                    </a:solidFill>
                  </a:rPr>
                  <a:t>Bennet acceptance ratio</a:t>
                </a:r>
                <a:r>
                  <a:rPr lang="en-US" dirty="0"/>
                  <a:t>		</a:t>
                </a:r>
              </a:p>
              <a:p>
                <a:pPr lvl="1"/>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𝐹</m:t>
                    </m:r>
                    <m:d>
                      <m:dPr>
                        <m:ctrlPr>
                          <a:rPr lang="en-US" i="1">
                            <a:latin typeface="Cambria Math" panose="02040503050406030204" pitchFamily="18" charset="0"/>
                          </a:rPr>
                        </m:ctrlPr>
                      </m:dPr>
                      <m:e>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𝑗</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𝑘</m:t>
                        </m:r>
                      </m:e>
                      <m:sub>
                        <m:r>
                          <a:rPr lang="en-US">
                            <a:latin typeface="Cambria Math" panose="02040503050406030204" pitchFamily="18" charset="0"/>
                          </a:rPr>
                          <m:t>𝐵</m:t>
                        </m:r>
                      </m:sub>
                    </m:sSub>
                    <m:r>
                      <a:rPr lang="en-US">
                        <a:latin typeface="Cambria Math" panose="02040503050406030204" pitchFamily="18" charset="0"/>
                      </a:rPr>
                      <m:t>𝑇𝑙𝑛</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𝑈</m:t>
                                    </m:r>
                                  </m:e>
                                  <m:sub>
                                    <m:r>
                                      <a:rPr lang="en-US">
                                        <a:latin typeface="Cambria Math" panose="02040503050406030204" pitchFamily="18" charset="0"/>
                                      </a:rPr>
                                      <m:t>𝑖𝑗</m:t>
                                    </m:r>
                                  </m:sub>
                                </m:sSub>
                                <m:r>
                                  <a:rPr lang="en-US">
                                    <a:latin typeface="Cambria Math" panose="02040503050406030204" pitchFamily="18" charset="0"/>
                                  </a:rPr>
                                  <m:t>+</m:t>
                                </m:r>
                                <m:r>
                                  <a:rPr lang="en-US">
                                    <a:latin typeface="Cambria Math" panose="02040503050406030204" pitchFamily="18" charset="0"/>
                                  </a:rPr>
                                  <m:t>𝐶</m:t>
                                </m:r>
                              </m:e>
                            </m:d>
                          </m:e>
                        </m:d>
                        <m:r>
                          <a:rPr lang="en-US">
                            <a:latin typeface="Cambria Math" panose="02040503050406030204" pitchFamily="18" charset="0"/>
                          </a:rPr>
                          <m:t>𝑗</m:t>
                        </m:r>
                      </m:num>
                      <m:den>
                        <m:d>
                          <m:dPr>
                            <m:begChr m:val="⟨"/>
                            <m:endChr m:val="⟩"/>
                            <m:ctrlPr>
                              <a:rPr lang="en-US" i="1">
                                <a:latin typeface="Cambria Math" panose="02040503050406030204" pitchFamily="18" charset="0"/>
                              </a:rPr>
                            </m:ctrlPr>
                          </m:dPr>
                          <m:e>
                            <m:r>
                              <a:rPr lang="en-US">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𝑈</m:t>
                                    </m:r>
                                  </m:e>
                                  <m:sub>
                                    <m:r>
                                      <a:rPr lang="en-US">
                                        <a:latin typeface="Cambria Math" panose="02040503050406030204" pitchFamily="18" charset="0"/>
                                      </a:rPr>
                                      <m:t>𝑗𝑖</m:t>
                                    </m:r>
                                  </m:sub>
                                </m:sSub>
                                <m:r>
                                  <a:rPr lang="en-US">
                                    <a:latin typeface="Cambria Math" panose="02040503050406030204" pitchFamily="18" charset="0"/>
                                  </a:rPr>
                                  <m:t>+</m:t>
                                </m:r>
                                <m:r>
                                  <a:rPr lang="en-US">
                                    <a:latin typeface="Cambria Math" panose="02040503050406030204" pitchFamily="18" charset="0"/>
                                  </a:rPr>
                                  <m:t>𝐶</m:t>
                                </m:r>
                              </m:e>
                            </m:d>
                          </m:e>
                        </m:d>
                        <m:r>
                          <a:rPr lang="en-US">
                            <a:latin typeface="Cambria Math" panose="02040503050406030204" pitchFamily="18" charset="0"/>
                          </a:rPr>
                          <m:t>𝑖</m:t>
                        </m:r>
                      </m:den>
                    </m:f>
                    <m:r>
                      <a:rPr lang="en-US">
                        <a:latin typeface="Cambria Math" panose="02040503050406030204" pitchFamily="18" charset="0"/>
                      </a:rPr>
                      <m:t>+</m:t>
                    </m:r>
                    <m:r>
                      <a:rPr lang="en-US">
                        <a:latin typeface="Cambria Math" panose="02040503050406030204" pitchFamily="18" charset="0"/>
                      </a:rPr>
                      <m:t>𝐶</m:t>
                    </m:r>
                  </m:oMath>
                </a14:m>
                <a:endParaRPr lang="en-US" dirty="0"/>
              </a:p>
              <a:p>
                <a:pPr lvl="0"/>
                <a:r>
                  <a:rPr lang="en-US" dirty="0">
                    <a:solidFill>
                      <a:srgbClr val="FF0000"/>
                    </a:solidFill>
                  </a:rPr>
                  <a:t>Monte Carlo adaptive integration</a:t>
                </a:r>
                <a:r>
                  <a:rPr lang="en-US" dirty="0"/>
                  <a:t>	</a:t>
                </a:r>
              </a:p>
              <a:p>
                <a:pPr lvl="1"/>
                <a14:m>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m:t>
                        </m:r>
                        <m:r>
                          <a:rPr lang="en-US">
                            <a:latin typeface="Cambria Math" panose="02040503050406030204" pitchFamily="18" charset="0"/>
                          </a:rPr>
                          <m:t>𝐹</m:t>
                        </m:r>
                      </m:num>
                      <m:den>
                        <m:r>
                          <a:rPr lang="en-US">
                            <a:latin typeface="Cambria Math" panose="02040503050406030204" pitchFamily="18" charset="0"/>
                          </a:rPr>
                          <m:t>𝜕</m:t>
                        </m:r>
                        <m:r>
                          <a:rPr lang="el-GR">
                            <a:latin typeface="Cambria Math" panose="02040503050406030204" pitchFamily="18" charset="0"/>
                          </a:rPr>
                          <m:t>𝜆</m:t>
                        </m:r>
                      </m:den>
                    </m:f>
                    <m:r>
                      <a:rPr lang="en-US">
                        <a:latin typeface="Cambria Math" panose="02040503050406030204" pitchFamily="18" charset="0"/>
                      </a:rPr>
                      <m:t>=</m:t>
                    </m:r>
                    <m:nary>
                      <m:naryPr>
                        <m:ctrlPr>
                          <a:rPr lang="en-US" i="1">
                            <a:latin typeface="Cambria Math" panose="02040503050406030204" pitchFamily="18" charset="0"/>
                          </a:rPr>
                        </m:ctrlPr>
                      </m:naryPr>
                      <m:sub>
                        <m:r>
                          <a:rPr lang="el-GR">
                            <a:latin typeface="Cambria Math" panose="02040503050406030204" pitchFamily="18" charset="0"/>
                          </a:rPr>
                          <m:t>𝜆</m:t>
                        </m:r>
                        <m:r>
                          <a:rPr lang="en-US">
                            <a:latin typeface="Cambria Math" panose="02040503050406030204" pitchFamily="18" charset="0"/>
                          </a:rPr>
                          <m:t>=0</m:t>
                        </m:r>
                      </m:sub>
                      <m:sup>
                        <m:r>
                          <a:rPr lang="en-US">
                            <a:latin typeface="Cambria Math" panose="02040503050406030204" pitchFamily="18" charset="0"/>
                          </a:rPr>
                          <m:t>1</m:t>
                        </m:r>
                      </m:sup>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𝑈</m:t>
                                    </m:r>
                                  </m:e>
                                  <m:sub>
                                    <m:r>
                                      <a:rPr lang="el-GR">
                                        <a:latin typeface="Cambria Math" panose="02040503050406030204" pitchFamily="18" charset="0"/>
                                      </a:rPr>
                                      <m:t>𝜆</m:t>
                                    </m:r>
                                  </m:sub>
                                </m:sSub>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𝑥</m:t>
                                    </m:r>
                                  </m:e>
                                </m:acc>
                                <m:r>
                                  <a:rPr lang="en-US">
                                    <a:latin typeface="Cambria Math" panose="02040503050406030204" pitchFamily="18" charset="0"/>
                                  </a:rPr>
                                  <m:t>)</m:t>
                                </m:r>
                              </m:num>
                              <m:den>
                                <m:r>
                                  <a:rPr lang="en-US">
                                    <a:latin typeface="Cambria Math" panose="02040503050406030204" pitchFamily="18" charset="0"/>
                                  </a:rPr>
                                  <m:t>𝜕</m:t>
                                </m:r>
                                <m:r>
                                  <a:rPr lang="el-GR">
                                    <a:latin typeface="Cambria Math" panose="02040503050406030204" pitchFamily="18" charset="0"/>
                                  </a:rPr>
                                  <m:t>𝜆</m:t>
                                </m:r>
                              </m:den>
                            </m:f>
                          </m:e>
                        </m:d>
                        <m:r>
                          <a:rPr lang="el-GR">
                            <a:latin typeface="Cambria Math" panose="02040503050406030204" pitchFamily="18" charset="0"/>
                          </a:rPr>
                          <m:t>𝜆</m:t>
                        </m:r>
                        <m:r>
                          <a:rPr lang="en-US">
                            <a:latin typeface="Cambria Math" panose="02040503050406030204" pitchFamily="18" charset="0"/>
                          </a:rPr>
                          <m:t>𝑑</m:t>
                        </m:r>
                        <m:r>
                          <a:rPr lang="el-GR">
                            <a:latin typeface="Cambria Math" panose="02040503050406030204" pitchFamily="18" charset="0"/>
                          </a:rPr>
                          <m:t>𝜆</m:t>
                        </m:r>
                      </m:e>
                    </m:nary>
                  </m:oMath>
                </a14:m>
                <a:endParaRPr lang="en-US" dirty="0"/>
              </a:p>
              <a:p>
                <a:pPr lvl="1"/>
                <a14:m>
                  <m:oMath xmlns:m="http://schemas.openxmlformats.org/officeDocument/2006/math">
                    <m:r>
                      <m:rPr>
                        <m:sty m:val="p"/>
                      </m:rPr>
                      <a:rPr lang="en-US" b="0" i="0" smtClean="0">
                        <a:latin typeface="Cambria Math" panose="02040503050406030204" pitchFamily="18" charset="0"/>
                      </a:rPr>
                      <m:t>min</m:t>
                    </m:r>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𝑜</m:t>
                                    </m:r>
                                  </m:sub>
                                </m:sSub>
                              </m:e>
                            </m:d>
                            <m:r>
                              <a:rPr lang="en-US" b="0" i="0"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β</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𝐹</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i="1">
                                    <a:latin typeface="Cambria Math" panose="02040503050406030204" pitchFamily="18" charset="0"/>
                                    <a:ea typeface="Cambria Math" panose="02040503050406030204" pitchFamily="18" charset="0"/>
                                  </a:rPr>
                                  <m:t>𝑜</m:t>
                                </m:r>
                              </m:sub>
                            </m:sSub>
                          </m:e>
                        </m:d>
                      </m:e>
                    </m:func>
                    <m:r>
                      <a:rPr lang="en-US" b="0" i="1" smtClean="0">
                        <a:latin typeface="Cambria Math" panose="02040503050406030204" pitchFamily="18" charset="0"/>
                        <a:ea typeface="Cambria Math" panose="02040503050406030204" pitchFamily="18" charset="0"/>
                      </a:rPr>
                      <m:t>}</m:t>
                    </m:r>
                  </m:oMath>
                </a14:m>
                <a:endParaRPr lang="en-US" baseline="-25000" dirty="0"/>
              </a:p>
            </p:txBody>
          </p:sp>
        </mc:Choice>
        <mc:Fallback xmlns="">
          <p:sp>
            <p:nvSpPr>
              <p:cNvPr id="28" name="Content Placeholder 27">
                <a:extLst>
                  <a:ext uri="{FF2B5EF4-FFF2-40B4-BE49-F238E27FC236}">
                    <a16:creationId xmlns:a16="http://schemas.microsoft.com/office/drawing/2014/main" id="{3F5ACF55-4141-B54C-9209-C75B9C3E1B9C}"/>
                  </a:ext>
                </a:extLst>
              </p:cNvPr>
              <p:cNvSpPr>
                <a:spLocks noGrp="1" noRot="1" noChangeAspect="1" noMove="1" noResize="1" noEditPoints="1" noAdjustHandles="1" noChangeArrowheads="1" noChangeShapeType="1" noTextEdit="1"/>
              </p:cNvSpPr>
              <p:nvPr>
                <p:ph idx="1"/>
              </p:nvPr>
            </p:nvSpPr>
            <p:spPr>
              <a:blipFill>
                <a:blip r:embed="rId2"/>
                <a:stretch>
                  <a:fillRect l="-504" t="-1572" b="-7547"/>
                </a:stretch>
              </a:blipFill>
            </p:spPr>
            <p:txBody>
              <a:bodyPr/>
              <a:lstStyle/>
              <a:p>
                <a:r>
                  <a:rPr lang="en-US">
                    <a:noFill/>
                  </a:rPr>
                  <a:t> </a:t>
                </a:r>
              </a:p>
            </p:txBody>
          </p:sp>
        </mc:Fallback>
      </mc:AlternateContent>
    </p:spTree>
    <p:extLst>
      <p:ext uri="{BB962C8B-B14F-4D97-AF65-F5344CB8AC3E}">
        <p14:creationId xmlns:p14="http://schemas.microsoft.com/office/powerpoint/2010/main" val="78609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ABDF-30C9-4D47-BDFA-C7FDFE1495A5}"/>
              </a:ext>
            </a:extLst>
          </p:cNvPr>
          <p:cNvSpPr>
            <a:spLocks noGrp="1"/>
          </p:cNvSpPr>
          <p:nvPr>
            <p:ph type="title"/>
          </p:nvPr>
        </p:nvSpPr>
        <p:spPr>
          <a:xfrm>
            <a:off x="1097280" y="286603"/>
            <a:ext cx="10058400" cy="1450757"/>
          </a:xfrm>
        </p:spPr>
        <p:txBody>
          <a:bodyPr>
            <a:normAutofit/>
          </a:bodyPr>
          <a:lstStyle/>
          <a:p>
            <a:r>
              <a:rPr lang="en-US" dirty="0"/>
              <a:t>Monte Carlo methods</a:t>
            </a:r>
          </a:p>
        </p:txBody>
      </p:sp>
      <p:sp>
        <p:nvSpPr>
          <p:cNvPr id="3" name="Content Placeholder 2">
            <a:extLst>
              <a:ext uri="{FF2B5EF4-FFF2-40B4-BE49-F238E27FC236}">
                <a16:creationId xmlns:a16="http://schemas.microsoft.com/office/drawing/2014/main" id="{F890DB49-5535-7843-9A06-041719F45E6F}"/>
              </a:ext>
            </a:extLst>
          </p:cNvPr>
          <p:cNvSpPr>
            <a:spLocks noGrp="1"/>
          </p:cNvSpPr>
          <p:nvPr>
            <p:ph idx="1"/>
          </p:nvPr>
        </p:nvSpPr>
        <p:spPr>
          <a:xfrm>
            <a:off x="1097279" y="1845734"/>
            <a:ext cx="6454987" cy="4023360"/>
          </a:xfrm>
        </p:spPr>
        <p:txBody>
          <a:bodyPr>
            <a:normAutofit/>
          </a:bodyPr>
          <a:lstStyle/>
          <a:p>
            <a:r>
              <a:rPr lang="en-US" dirty="0"/>
              <a:t>In molecular simulations, ‘Monte Carlo’ is an importance sampling technique</a:t>
            </a:r>
          </a:p>
          <a:p>
            <a:pPr lvl="1"/>
            <a:r>
              <a:rPr lang="en-US" dirty="0"/>
              <a:t>Make random move and produce a new conformation</a:t>
            </a:r>
          </a:p>
          <a:p>
            <a:pPr lvl="1"/>
            <a:r>
              <a:rPr lang="en-US" dirty="0"/>
              <a:t>Calculate the energy change ΔE for the new conformation</a:t>
            </a:r>
          </a:p>
          <a:p>
            <a:pPr lvl="1"/>
            <a:r>
              <a:rPr lang="en-US" dirty="0"/>
              <a:t>Accept or reject the move based on the </a:t>
            </a:r>
            <a:r>
              <a:rPr lang="en-US" dirty="0">
                <a:solidFill>
                  <a:srgbClr val="FF0000"/>
                </a:solidFill>
              </a:rPr>
              <a:t>Metropolis criterion</a:t>
            </a:r>
          </a:p>
          <a:p>
            <a:endParaRPr lang="en-US" dirty="0"/>
          </a:p>
        </p:txBody>
      </p:sp>
      <p:pic>
        <p:nvPicPr>
          <p:cNvPr id="4" name="Picture 3">
            <a:extLst>
              <a:ext uri="{FF2B5EF4-FFF2-40B4-BE49-F238E27FC236}">
                <a16:creationId xmlns:a16="http://schemas.microsoft.com/office/drawing/2014/main" id="{487FAFE7-30E4-AC43-8B12-594D41540D7F}"/>
              </a:ext>
            </a:extLst>
          </p:cNvPr>
          <p:cNvPicPr>
            <a:picLocks noChangeAspect="1"/>
          </p:cNvPicPr>
          <p:nvPr/>
        </p:nvPicPr>
        <p:blipFill>
          <a:blip r:embed="rId2">
            <a:extLst/>
          </a:blip>
          <a:stretch>
            <a:fillRect/>
          </a:stretch>
        </p:blipFill>
        <p:spPr>
          <a:xfrm>
            <a:off x="3011384" y="3857414"/>
            <a:ext cx="3572295" cy="1450757"/>
          </a:xfrm>
          <a:prstGeom prst="rect">
            <a:avLst/>
          </a:prstGeom>
        </p:spPr>
      </p:pic>
      <p:sp>
        <p:nvSpPr>
          <p:cNvPr id="5" name="Rectangle 4">
            <a:extLst>
              <a:ext uri="{FF2B5EF4-FFF2-40B4-BE49-F238E27FC236}">
                <a16:creationId xmlns:a16="http://schemas.microsoft.com/office/drawing/2014/main" id="{DC3198B5-B516-F24E-84EC-DDB6387415F3}"/>
              </a:ext>
            </a:extLst>
          </p:cNvPr>
          <p:cNvSpPr/>
          <p:nvPr/>
        </p:nvSpPr>
        <p:spPr>
          <a:xfrm>
            <a:off x="7579868" y="4107842"/>
            <a:ext cx="1886503" cy="1200329"/>
          </a:xfrm>
          <a:prstGeom prst="rect">
            <a:avLst/>
          </a:prstGeom>
        </p:spPr>
        <p:txBody>
          <a:bodyPr wrap="square">
            <a:spAutoFit/>
          </a:bodyPr>
          <a:lstStyle/>
          <a:p>
            <a:r>
              <a:rPr lang="en-US" dirty="0"/>
              <a:t>Ratio of the Boltzmann factors between two states</a:t>
            </a:r>
          </a:p>
        </p:txBody>
      </p:sp>
      <p:cxnSp>
        <p:nvCxnSpPr>
          <p:cNvPr id="10" name="Straight Arrow Connector 9">
            <a:extLst>
              <a:ext uri="{FF2B5EF4-FFF2-40B4-BE49-F238E27FC236}">
                <a16:creationId xmlns:a16="http://schemas.microsoft.com/office/drawing/2014/main" id="{F734E956-33FC-4145-B577-B0C0DA5D28C0}"/>
              </a:ext>
            </a:extLst>
          </p:cNvPr>
          <p:cNvCxnSpPr>
            <a:stCxn id="5" idx="1"/>
          </p:cNvCxnSpPr>
          <p:nvPr/>
        </p:nvCxnSpPr>
        <p:spPr>
          <a:xfrm flipH="1" flipV="1">
            <a:off x="6710082" y="4639235"/>
            <a:ext cx="869786" cy="68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94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726-C9B4-294A-BFD5-EE0756CFEA66}"/>
              </a:ext>
            </a:extLst>
          </p:cNvPr>
          <p:cNvSpPr>
            <a:spLocks noGrp="1"/>
          </p:cNvSpPr>
          <p:nvPr>
            <p:ph type="title"/>
          </p:nvPr>
        </p:nvSpPr>
        <p:spPr/>
        <p:txBody>
          <a:bodyPr>
            <a:normAutofit/>
          </a:bodyPr>
          <a:lstStyle/>
          <a:p>
            <a:r>
              <a:rPr lang="en-US" dirty="0"/>
              <a:t>Test cases</a:t>
            </a:r>
          </a:p>
        </p:txBody>
      </p:sp>
      <p:pic>
        <p:nvPicPr>
          <p:cNvPr id="11" name="Content Placeholder 10">
            <a:extLst>
              <a:ext uri="{FF2B5EF4-FFF2-40B4-BE49-F238E27FC236}">
                <a16:creationId xmlns:a16="http://schemas.microsoft.com/office/drawing/2014/main" id="{9C716D38-C54B-4342-AF7C-0E5A743A0AEF}"/>
              </a:ext>
            </a:extLst>
          </p:cNvPr>
          <p:cNvPicPr>
            <a:picLocks noGrp="1" noChangeAspect="1"/>
          </p:cNvPicPr>
          <p:nvPr>
            <p:ph idx="1"/>
          </p:nvPr>
        </p:nvPicPr>
        <p:blipFill>
          <a:blip r:embed="rId2"/>
          <a:stretch>
            <a:fillRect/>
          </a:stretch>
        </p:blipFill>
        <p:spPr>
          <a:xfrm>
            <a:off x="6722304" y="3966895"/>
            <a:ext cx="4126776" cy="1924141"/>
          </a:xfrm>
          <a:prstGeom prst="rect">
            <a:avLst/>
          </a:prstGeom>
        </p:spPr>
      </p:pic>
      <p:grpSp>
        <p:nvGrpSpPr>
          <p:cNvPr id="4" name="Group 3">
            <a:extLst>
              <a:ext uri="{FF2B5EF4-FFF2-40B4-BE49-F238E27FC236}">
                <a16:creationId xmlns:a16="http://schemas.microsoft.com/office/drawing/2014/main" id="{9EF9BD09-44AF-0B4A-A246-58EB0344EB74}"/>
              </a:ext>
            </a:extLst>
          </p:cNvPr>
          <p:cNvGrpSpPr/>
          <p:nvPr/>
        </p:nvGrpSpPr>
        <p:grpSpPr>
          <a:xfrm>
            <a:off x="6389601" y="1755436"/>
            <a:ext cx="4785229" cy="1706347"/>
            <a:chOff x="1097280" y="2970040"/>
            <a:chExt cx="6553910" cy="2337035"/>
          </a:xfrm>
        </p:grpSpPr>
        <p:pic>
          <p:nvPicPr>
            <p:cNvPr id="5" name="Picture 4">
              <a:extLst>
                <a:ext uri="{FF2B5EF4-FFF2-40B4-BE49-F238E27FC236}">
                  <a16:creationId xmlns:a16="http://schemas.microsoft.com/office/drawing/2014/main" id="{E038D156-ABDF-BF46-A268-FAA20BF297D5}"/>
                </a:ext>
              </a:extLst>
            </p:cNvPr>
            <p:cNvPicPr>
              <a:picLocks noChangeAspect="1"/>
            </p:cNvPicPr>
            <p:nvPr/>
          </p:nvPicPr>
          <p:blipFill>
            <a:blip r:embed="rId3"/>
            <a:stretch>
              <a:fillRect/>
            </a:stretch>
          </p:blipFill>
          <p:spPr>
            <a:xfrm>
              <a:off x="1097280" y="2994797"/>
              <a:ext cx="2028825" cy="2028825"/>
            </a:xfrm>
            <a:prstGeom prst="rect">
              <a:avLst/>
            </a:prstGeom>
          </p:spPr>
        </p:pic>
        <p:pic>
          <p:nvPicPr>
            <p:cNvPr id="6" name="Picture 5">
              <a:extLst>
                <a:ext uri="{FF2B5EF4-FFF2-40B4-BE49-F238E27FC236}">
                  <a16:creationId xmlns:a16="http://schemas.microsoft.com/office/drawing/2014/main" id="{2C3707FA-BE9F-0E40-94D4-C16B67ACE43B}"/>
                </a:ext>
              </a:extLst>
            </p:cNvPr>
            <p:cNvPicPr>
              <a:picLocks noChangeAspect="1"/>
            </p:cNvPicPr>
            <p:nvPr/>
          </p:nvPicPr>
          <p:blipFill>
            <a:blip r:embed="rId4"/>
            <a:stretch>
              <a:fillRect/>
            </a:stretch>
          </p:blipFill>
          <p:spPr>
            <a:xfrm>
              <a:off x="3364585" y="2970040"/>
              <a:ext cx="2028825" cy="2028825"/>
            </a:xfrm>
            <a:prstGeom prst="rect">
              <a:avLst/>
            </a:prstGeom>
          </p:spPr>
        </p:pic>
        <p:pic>
          <p:nvPicPr>
            <p:cNvPr id="7" name="Picture 6">
              <a:extLst>
                <a:ext uri="{FF2B5EF4-FFF2-40B4-BE49-F238E27FC236}">
                  <a16:creationId xmlns:a16="http://schemas.microsoft.com/office/drawing/2014/main" id="{6F31154C-89E5-FB46-8B9C-D8D63359AC8B}"/>
                </a:ext>
              </a:extLst>
            </p:cNvPr>
            <p:cNvPicPr>
              <a:picLocks noChangeAspect="1"/>
            </p:cNvPicPr>
            <p:nvPr/>
          </p:nvPicPr>
          <p:blipFill>
            <a:blip r:embed="rId5"/>
            <a:stretch>
              <a:fillRect/>
            </a:stretch>
          </p:blipFill>
          <p:spPr>
            <a:xfrm>
              <a:off x="5631889" y="3018952"/>
              <a:ext cx="2019301" cy="2028826"/>
            </a:xfrm>
            <a:prstGeom prst="rect">
              <a:avLst/>
            </a:prstGeom>
          </p:spPr>
        </p:pic>
        <p:sp>
          <p:nvSpPr>
            <p:cNvPr id="8" name="Rectangle 7">
              <a:extLst>
                <a:ext uri="{FF2B5EF4-FFF2-40B4-BE49-F238E27FC236}">
                  <a16:creationId xmlns:a16="http://schemas.microsoft.com/office/drawing/2014/main" id="{5194AAE5-5393-974D-A0A7-6933D13D6E0C}"/>
                </a:ext>
              </a:extLst>
            </p:cNvPr>
            <p:cNvSpPr/>
            <p:nvPr/>
          </p:nvSpPr>
          <p:spPr>
            <a:xfrm>
              <a:off x="1766084" y="4915052"/>
              <a:ext cx="691215" cy="369332"/>
            </a:xfrm>
            <a:prstGeom prst="rect">
              <a:avLst/>
            </a:prstGeom>
          </p:spPr>
          <p:txBody>
            <a:bodyPr wrap="none">
              <a:spAutoFit/>
            </a:bodyPr>
            <a:lstStyle/>
            <a:p>
              <a:r>
                <a:rPr lang="el-GR" dirty="0">
                  <a:solidFill>
                    <a:srgbClr val="000000"/>
                  </a:solidFill>
                  <a:latin typeface="Arial" panose="020B0604020202020204" pitchFamily="34" charset="0"/>
                </a:rPr>
                <a:t>λ = 0</a:t>
              </a:r>
              <a:endParaRPr lang="en-US" dirty="0"/>
            </a:p>
          </p:txBody>
        </p:sp>
        <p:sp>
          <p:nvSpPr>
            <p:cNvPr id="9" name="Rectangle 8">
              <a:extLst>
                <a:ext uri="{FF2B5EF4-FFF2-40B4-BE49-F238E27FC236}">
                  <a16:creationId xmlns:a16="http://schemas.microsoft.com/office/drawing/2014/main" id="{2901BA12-12DA-2045-B89D-F19A5DF297F1}"/>
                </a:ext>
              </a:extLst>
            </p:cNvPr>
            <p:cNvSpPr/>
            <p:nvPr/>
          </p:nvSpPr>
          <p:spPr>
            <a:xfrm>
              <a:off x="3898620" y="4929195"/>
              <a:ext cx="883575" cy="369333"/>
            </a:xfrm>
            <a:prstGeom prst="rect">
              <a:avLst/>
            </a:prstGeom>
          </p:spPr>
          <p:txBody>
            <a:bodyPr wrap="none">
              <a:spAutoFit/>
            </a:bodyPr>
            <a:lstStyle/>
            <a:p>
              <a:r>
                <a:rPr lang="el-GR" dirty="0">
                  <a:solidFill>
                    <a:srgbClr val="000000"/>
                  </a:solidFill>
                  <a:latin typeface="Arial" panose="020B0604020202020204" pitchFamily="34" charset="0"/>
                </a:rPr>
                <a:t>λ = 0.5</a:t>
              </a:r>
              <a:endParaRPr lang="en-US" dirty="0"/>
            </a:p>
          </p:txBody>
        </p:sp>
        <p:sp>
          <p:nvSpPr>
            <p:cNvPr id="10" name="Rectangle 9">
              <a:extLst>
                <a:ext uri="{FF2B5EF4-FFF2-40B4-BE49-F238E27FC236}">
                  <a16:creationId xmlns:a16="http://schemas.microsoft.com/office/drawing/2014/main" id="{77C710E8-21B3-E14A-9ABF-6006E387109E}"/>
                </a:ext>
              </a:extLst>
            </p:cNvPr>
            <p:cNvSpPr/>
            <p:nvPr/>
          </p:nvSpPr>
          <p:spPr>
            <a:xfrm>
              <a:off x="6223515" y="4937743"/>
              <a:ext cx="691215" cy="369332"/>
            </a:xfrm>
            <a:prstGeom prst="rect">
              <a:avLst/>
            </a:prstGeom>
          </p:spPr>
          <p:txBody>
            <a:bodyPr wrap="none">
              <a:spAutoFit/>
            </a:bodyPr>
            <a:lstStyle/>
            <a:p>
              <a:r>
                <a:rPr lang="el-GR" dirty="0">
                  <a:solidFill>
                    <a:srgbClr val="000000"/>
                  </a:solidFill>
                  <a:latin typeface="Arial" panose="020B0604020202020204" pitchFamily="34" charset="0"/>
                </a:rPr>
                <a:t>λ = </a:t>
              </a:r>
              <a:r>
                <a:rPr lang="en-US" dirty="0">
                  <a:solidFill>
                    <a:srgbClr val="000000"/>
                  </a:solidFill>
                  <a:latin typeface="Arial" panose="020B0604020202020204" pitchFamily="34" charset="0"/>
                </a:rPr>
                <a:t>1</a:t>
              </a:r>
              <a:endParaRPr lang="en-US" dirty="0"/>
            </a:p>
          </p:txBody>
        </p:sp>
      </p:grpSp>
      <p:sp>
        <p:nvSpPr>
          <p:cNvPr id="12" name="TextBox 11">
            <a:extLst>
              <a:ext uri="{FF2B5EF4-FFF2-40B4-BE49-F238E27FC236}">
                <a16:creationId xmlns:a16="http://schemas.microsoft.com/office/drawing/2014/main" id="{FD7176FE-AE41-534E-8D6D-2C06DA7A8808}"/>
              </a:ext>
            </a:extLst>
          </p:cNvPr>
          <p:cNvSpPr txBox="1"/>
          <p:nvPr/>
        </p:nvSpPr>
        <p:spPr>
          <a:xfrm>
            <a:off x="1097280" y="2478016"/>
            <a:ext cx="3389069" cy="400110"/>
          </a:xfrm>
          <a:prstGeom prst="rect">
            <a:avLst/>
          </a:prstGeom>
          <a:noFill/>
        </p:spPr>
        <p:txBody>
          <a:bodyPr wrap="none" rtlCol="0">
            <a:spAutoFit/>
          </a:bodyPr>
          <a:lstStyle/>
          <a:p>
            <a:r>
              <a:rPr lang="en-US" sz="2000" dirty="0"/>
              <a:t>Methane solvation free energy</a:t>
            </a:r>
          </a:p>
        </p:txBody>
      </p:sp>
      <p:sp>
        <p:nvSpPr>
          <p:cNvPr id="13" name="TextBox 12">
            <a:extLst>
              <a:ext uri="{FF2B5EF4-FFF2-40B4-BE49-F238E27FC236}">
                <a16:creationId xmlns:a16="http://schemas.microsoft.com/office/drawing/2014/main" id="{1CC6838E-AD3F-5940-986F-A5FFF55030AC}"/>
              </a:ext>
            </a:extLst>
          </p:cNvPr>
          <p:cNvSpPr txBox="1"/>
          <p:nvPr/>
        </p:nvSpPr>
        <p:spPr>
          <a:xfrm>
            <a:off x="1097280" y="4559634"/>
            <a:ext cx="3736536" cy="400110"/>
          </a:xfrm>
          <a:prstGeom prst="rect">
            <a:avLst/>
          </a:prstGeom>
          <a:noFill/>
        </p:spPr>
        <p:txBody>
          <a:bodyPr wrap="none" rtlCol="0">
            <a:spAutoFit/>
          </a:bodyPr>
          <a:lstStyle/>
          <a:p>
            <a:r>
              <a:rPr lang="en-US" sz="2000" dirty="0"/>
              <a:t>GAG to GVG Mutation free energy</a:t>
            </a:r>
          </a:p>
        </p:txBody>
      </p:sp>
      <p:sp>
        <p:nvSpPr>
          <p:cNvPr id="14" name="Rectangle 13">
            <a:extLst>
              <a:ext uri="{FF2B5EF4-FFF2-40B4-BE49-F238E27FC236}">
                <a16:creationId xmlns:a16="http://schemas.microsoft.com/office/drawing/2014/main" id="{C22354E2-0BE0-B24E-AE9B-BED00215FEED}"/>
              </a:ext>
            </a:extLst>
          </p:cNvPr>
          <p:cNvSpPr/>
          <p:nvPr/>
        </p:nvSpPr>
        <p:spPr>
          <a:xfrm>
            <a:off x="6389601" y="3583534"/>
            <a:ext cx="5067186" cy="261610"/>
          </a:xfrm>
          <a:prstGeom prst="rect">
            <a:avLst/>
          </a:prstGeom>
        </p:spPr>
        <p:txBody>
          <a:bodyPr wrap="square">
            <a:spAutoFit/>
          </a:bodyPr>
          <a:lstStyle/>
          <a:p>
            <a:r>
              <a:rPr lang="en-US" sz="1100" dirty="0"/>
              <a:t>Image reference: http://www.mdtutorials.com/gmx/free_energy/03_workflow.html</a:t>
            </a:r>
          </a:p>
        </p:txBody>
      </p:sp>
    </p:spTree>
    <p:extLst>
      <p:ext uri="{BB962C8B-B14F-4D97-AF65-F5344CB8AC3E}">
        <p14:creationId xmlns:p14="http://schemas.microsoft.com/office/powerpoint/2010/main" val="1465620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6755-B2DE-4C6F-9AEA-FF69866ECFB8}"/>
              </a:ext>
            </a:extLst>
          </p:cNvPr>
          <p:cNvSpPr>
            <a:spLocks noGrp="1"/>
          </p:cNvSpPr>
          <p:nvPr>
            <p:ph type="title"/>
          </p:nvPr>
        </p:nvSpPr>
        <p:spPr/>
        <p:txBody>
          <a:bodyPr/>
          <a:lstStyle/>
          <a:p>
            <a:r>
              <a:rPr lang="en-US" dirty="0"/>
              <a:t>Alchemical molecular dynamics</a:t>
            </a:r>
          </a:p>
        </p:txBody>
      </p:sp>
      <p:sp>
        <p:nvSpPr>
          <p:cNvPr id="3" name="TextBox 2">
            <a:extLst>
              <a:ext uri="{FF2B5EF4-FFF2-40B4-BE49-F238E27FC236}">
                <a16:creationId xmlns:a16="http://schemas.microsoft.com/office/drawing/2014/main" id="{902EB4E3-4AAC-4819-B37D-7E7ECBA63AE3}"/>
              </a:ext>
            </a:extLst>
          </p:cNvPr>
          <p:cNvSpPr txBox="1"/>
          <p:nvPr/>
        </p:nvSpPr>
        <p:spPr>
          <a:xfrm>
            <a:off x="5387793" y="3701307"/>
            <a:ext cx="2252924" cy="369332"/>
          </a:xfrm>
          <a:prstGeom prst="rect">
            <a:avLst/>
          </a:prstGeom>
          <a:noFill/>
        </p:spPr>
        <p:txBody>
          <a:bodyPr wrap="none" rtlCol="0">
            <a:spAutoFit/>
          </a:bodyPr>
          <a:lstStyle/>
          <a:p>
            <a:r>
              <a:rPr lang="en-US" dirty="0"/>
              <a:t>Intermediate </a:t>
            </a:r>
            <a:r>
              <a:rPr lang="el-GR" dirty="0">
                <a:solidFill>
                  <a:srgbClr val="000000"/>
                </a:solidFill>
                <a:latin typeface="Arial" panose="020B0604020202020204" pitchFamily="34" charset="0"/>
              </a:rPr>
              <a:t>λ</a:t>
            </a:r>
            <a:r>
              <a:rPr lang="en-US" dirty="0">
                <a:solidFill>
                  <a:srgbClr val="000000"/>
                </a:solidFill>
                <a:latin typeface="Arial" panose="020B0604020202020204" pitchFamily="34" charset="0"/>
              </a:rPr>
              <a:t> states</a:t>
            </a:r>
            <a:endParaRPr lang="en-US" dirty="0"/>
          </a:p>
        </p:txBody>
      </p:sp>
      <p:grpSp>
        <p:nvGrpSpPr>
          <p:cNvPr id="36" name="Group 35">
            <a:extLst>
              <a:ext uri="{FF2B5EF4-FFF2-40B4-BE49-F238E27FC236}">
                <a16:creationId xmlns:a16="http://schemas.microsoft.com/office/drawing/2014/main" id="{E9D3C4E4-ABDA-7940-8C3A-0536153B7232}"/>
              </a:ext>
            </a:extLst>
          </p:cNvPr>
          <p:cNvGrpSpPr/>
          <p:nvPr/>
        </p:nvGrpSpPr>
        <p:grpSpPr>
          <a:xfrm>
            <a:off x="3217471" y="4518321"/>
            <a:ext cx="6122818" cy="1510827"/>
            <a:chOff x="3074501" y="2807330"/>
            <a:chExt cx="6122818" cy="1510827"/>
          </a:xfrm>
        </p:grpSpPr>
        <p:sp>
          <p:nvSpPr>
            <p:cNvPr id="13" name="Flowchart: Magnetic Disk 3">
              <a:extLst>
                <a:ext uri="{FF2B5EF4-FFF2-40B4-BE49-F238E27FC236}">
                  <a16:creationId xmlns:a16="http://schemas.microsoft.com/office/drawing/2014/main" id="{7095F990-6504-F544-B9A7-5DBE2ACEEC67}"/>
                </a:ext>
              </a:extLst>
            </p:cNvPr>
            <p:cNvSpPr/>
            <p:nvPr/>
          </p:nvSpPr>
          <p:spPr>
            <a:xfrm>
              <a:off x="4162383" y="3114414"/>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agnetic Disk 4">
              <a:extLst>
                <a:ext uri="{FF2B5EF4-FFF2-40B4-BE49-F238E27FC236}">
                  <a16:creationId xmlns:a16="http://schemas.microsoft.com/office/drawing/2014/main" id="{5C655B3B-5955-904A-891B-52DE55C1C959}"/>
                </a:ext>
              </a:extLst>
            </p:cNvPr>
            <p:cNvSpPr/>
            <p:nvPr/>
          </p:nvSpPr>
          <p:spPr>
            <a:xfrm>
              <a:off x="4741767"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agnetic Disk 5">
              <a:extLst>
                <a:ext uri="{FF2B5EF4-FFF2-40B4-BE49-F238E27FC236}">
                  <a16:creationId xmlns:a16="http://schemas.microsoft.com/office/drawing/2014/main" id="{E83DBCFB-AD82-2D4B-9FC4-BA8B3C986EC8}"/>
                </a:ext>
              </a:extLst>
            </p:cNvPr>
            <p:cNvSpPr/>
            <p:nvPr/>
          </p:nvSpPr>
          <p:spPr>
            <a:xfrm>
              <a:off x="5321151"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Magnetic Disk 6">
              <a:extLst>
                <a:ext uri="{FF2B5EF4-FFF2-40B4-BE49-F238E27FC236}">
                  <a16:creationId xmlns:a16="http://schemas.microsoft.com/office/drawing/2014/main" id="{375439B4-ED1A-B345-94A9-B77BA95A11F8}"/>
                </a:ext>
              </a:extLst>
            </p:cNvPr>
            <p:cNvSpPr/>
            <p:nvPr/>
          </p:nvSpPr>
          <p:spPr>
            <a:xfrm>
              <a:off x="5900535"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Magnetic Disk 7">
              <a:extLst>
                <a:ext uri="{FF2B5EF4-FFF2-40B4-BE49-F238E27FC236}">
                  <a16:creationId xmlns:a16="http://schemas.microsoft.com/office/drawing/2014/main" id="{DC65CC75-04D8-684B-9205-306B271E4631}"/>
                </a:ext>
              </a:extLst>
            </p:cNvPr>
            <p:cNvSpPr/>
            <p:nvPr/>
          </p:nvSpPr>
          <p:spPr>
            <a:xfrm>
              <a:off x="6479919"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Magnetic Disk 8">
              <a:extLst>
                <a:ext uri="{FF2B5EF4-FFF2-40B4-BE49-F238E27FC236}">
                  <a16:creationId xmlns:a16="http://schemas.microsoft.com/office/drawing/2014/main" id="{CF2A84C5-1C9C-944C-A7D1-766CB6016977}"/>
                </a:ext>
              </a:extLst>
            </p:cNvPr>
            <p:cNvSpPr/>
            <p:nvPr/>
          </p:nvSpPr>
          <p:spPr>
            <a:xfrm>
              <a:off x="7059303"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Magnetic Disk 9">
              <a:extLst>
                <a:ext uri="{FF2B5EF4-FFF2-40B4-BE49-F238E27FC236}">
                  <a16:creationId xmlns:a16="http://schemas.microsoft.com/office/drawing/2014/main" id="{C7A9CEB3-E97B-BF4A-8CFE-4D83E6CD772A}"/>
                </a:ext>
              </a:extLst>
            </p:cNvPr>
            <p:cNvSpPr/>
            <p:nvPr/>
          </p:nvSpPr>
          <p:spPr>
            <a:xfrm>
              <a:off x="7638687"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ADFBE14-AD16-7F49-B0F6-D0B1FCE19D31}"/>
                </a:ext>
              </a:extLst>
            </p:cNvPr>
            <p:cNvGrpSpPr/>
            <p:nvPr/>
          </p:nvGrpSpPr>
          <p:grpSpPr>
            <a:xfrm>
              <a:off x="3074501" y="2807330"/>
              <a:ext cx="1087882" cy="1469192"/>
              <a:chOff x="7494053" y="4508276"/>
              <a:chExt cx="1087882" cy="1469192"/>
            </a:xfrm>
          </p:grpSpPr>
          <p:grpSp>
            <p:nvGrpSpPr>
              <p:cNvPr id="27" name="Graphic 11" descr="Man">
                <a:extLst>
                  <a:ext uri="{FF2B5EF4-FFF2-40B4-BE49-F238E27FC236}">
                    <a16:creationId xmlns:a16="http://schemas.microsoft.com/office/drawing/2014/main" id="{E909A970-7781-964E-9B07-DF5A1701A7DD}"/>
                  </a:ext>
                </a:extLst>
              </p:cNvPr>
              <p:cNvGrpSpPr/>
              <p:nvPr/>
            </p:nvGrpSpPr>
            <p:grpSpPr>
              <a:xfrm>
                <a:off x="7849719" y="4508276"/>
                <a:ext cx="376550" cy="770217"/>
                <a:chOff x="2123592" y="4131792"/>
                <a:chExt cx="419100" cy="857250"/>
              </a:xfrm>
            </p:grpSpPr>
            <p:sp>
              <p:nvSpPr>
                <p:cNvPr id="32" name="Freeform: Shape 4">
                  <a:extLst>
                    <a:ext uri="{FF2B5EF4-FFF2-40B4-BE49-F238E27FC236}">
                      <a16:creationId xmlns:a16="http://schemas.microsoft.com/office/drawing/2014/main" id="{D54AE96C-7006-2A45-BC26-5B0C0B0B77E7}"/>
                    </a:ext>
                  </a:extLst>
                </p:cNvPr>
                <p:cNvSpPr/>
                <p:nvPr/>
              </p:nvSpPr>
              <p:spPr>
                <a:xfrm>
                  <a:off x="2256941" y="413179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000000"/>
                </a:solidFill>
                <a:ln w="9525" cap="flat">
                  <a:noFill/>
                  <a:prstDash val="solid"/>
                  <a:miter/>
                </a:ln>
              </p:spPr>
              <p:txBody>
                <a:bodyPr rtlCol="0" anchor="ctr"/>
                <a:lstStyle/>
                <a:p>
                  <a:endParaRPr lang="en-US"/>
                </a:p>
              </p:txBody>
            </p:sp>
            <p:sp>
              <p:nvSpPr>
                <p:cNvPr id="33" name="Freeform: Shape 5">
                  <a:extLst>
                    <a:ext uri="{FF2B5EF4-FFF2-40B4-BE49-F238E27FC236}">
                      <a16:creationId xmlns:a16="http://schemas.microsoft.com/office/drawing/2014/main" id="{BE6FE2D4-83AF-1D46-9E91-44E6518FBFE2}"/>
                    </a:ext>
                  </a:extLst>
                </p:cNvPr>
                <p:cNvSpPr/>
                <p:nvPr/>
              </p:nvSpPr>
              <p:spPr>
                <a:xfrm>
                  <a:off x="2123592" y="4303242"/>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rgbClr val="000000"/>
                </a:solidFill>
                <a:ln w="9525" cap="flat">
                  <a:noFill/>
                  <a:prstDash val="solid"/>
                  <a:miter/>
                </a:ln>
              </p:spPr>
              <p:txBody>
                <a:bodyPr rtlCol="0" anchor="ctr"/>
                <a:lstStyle/>
                <a:p>
                  <a:endParaRPr lang="en-US" dirty="0"/>
                </a:p>
              </p:txBody>
            </p:sp>
          </p:grpSp>
          <p:sp>
            <p:nvSpPr>
              <p:cNvPr id="28" name="TextBox 27">
                <a:extLst>
                  <a:ext uri="{FF2B5EF4-FFF2-40B4-BE49-F238E27FC236}">
                    <a16:creationId xmlns:a16="http://schemas.microsoft.com/office/drawing/2014/main" id="{6A8CAB8F-8386-D64F-B955-DEC0F53FCFC4}"/>
                  </a:ext>
                </a:extLst>
              </p:cNvPr>
              <p:cNvSpPr txBox="1"/>
              <p:nvPr/>
            </p:nvSpPr>
            <p:spPr>
              <a:xfrm>
                <a:off x="7494053" y="5645633"/>
                <a:ext cx="1087882" cy="331835"/>
              </a:xfrm>
              <a:prstGeom prst="rect">
                <a:avLst/>
              </a:prstGeom>
              <a:noFill/>
            </p:spPr>
            <p:txBody>
              <a:bodyPr wrap="square" rtlCol="0">
                <a:spAutoFit/>
              </a:bodyPr>
              <a:lstStyle/>
              <a:p>
                <a:pPr algn="ctr"/>
                <a:r>
                  <a:rPr lang="en-US" dirty="0"/>
                  <a:t>A</a:t>
                </a:r>
              </a:p>
            </p:txBody>
          </p:sp>
        </p:grpSp>
        <p:grpSp>
          <p:nvGrpSpPr>
            <p:cNvPr id="35" name="Group 34">
              <a:extLst>
                <a:ext uri="{FF2B5EF4-FFF2-40B4-BE49-F238E27FC236}">
                  <a16:creationId xmlns:a16="http://schemas.microsoft.com/office/drawing/2014/main" id="{4A337CBE-4BF3-1846-823A-38E2192C9AE2}"/>
                </a:ext>
              </a:extLst>
            </p:cNvPr>
            <p:cNvGrpSpPr/>
            <p:nvPr/>
          </p:nvGrpSpPr>
          <p:grpSpPr>
            <a:xfrm>
              <a:off x="8109437" y="2836937"/>
              <a:ext cx="1087882" cy="1481220"/>
              <a:chOff x="9396590" y="4496248"/>
              <a:chExt cx="1087882" cy="1481220"/>
            </a:xfrm>
          </p:grpSpPr>
          <p:sp>
            <p:nvSpPr>
              <p:cNvPr id="29" name="TextBox 28">
                <a:extLst>
                  <a:ext uri="{FF2B5EF4-FFF2-40B4-BE49-F238E27FC236}">
                    <a16:creationId xmlns:a16="http://schemas.microsoft.com/office/drawing/2014/main" id="{021F6265-1978-9B42-B4A7-0F4237452C21}"/>
                  </a:ext>
                </a:extLst>
              </p:cNvPr>
              <p:cNvSpPr txBox="1"/>
              <p:nvPr/>
            </p:nvSpPr>
            <p:spPr>
              <a:xfrm>
                <a:off x="9396590" y="5645633"/>
                <a:ext cx="1087882" cy="331835"/>
              </a:xfrm>
              <a:prstGeom prst="rect">
                <a:avLst/>
              </a:prstGeom>
              <a:noFill/>
            </p:spPr>
            <p:txBody>
              <a:bodyPr wrap="square" rtlCol="0">
                <a:spAutoFit/>
              </a:bodyPr>
              <a:lstStyle/>
              <a:p>
                <a:pPr algn="ctr"/>
                <a:r>
                  <a:rPr lang="en-US" dirty="0"/>
                  <a:t>B</a:t>
                </a:r>
              </a:p>
            </p:txBody>
          </p:sp>
          <p:pic>
            <p:nvPicPr>
              <p:cNvPr id="31" name="Picture 30">
                <a:extLst>
                  <a:ext uri="{FF2B5EF4-FFF2-40B4-BE49-F238E27FC236}">
                    <a16:creationId xmlns:a16="http://schemas.microsoft.com/office/drawing/2014/main" id="{9738226D-39AC-914A-A9F7-6BF09BAFD0D2}"/>
                  </a:ext>
                </a:extLst>
              </p:cNvPr>
              <p:cNvPicPr>
                <a:picLocks noChangeAspect="1"/>
              </p:cNvPicPr>
              <p:nvPr/>
            </p:nvPicPr>
            <p:blipFill>
              <a:blip r:embed="rId2"/>
              <a:stretch>
                <a:fillRect/>
              </a:stretch>
            </p:blipFill>
            <p:spPr>
              <a:xfrm>
                <a:off x="9543394" y="4496248"/>
                <a:ext cx="794273" cy="794273"/>
              </a:xfrm>
              <a:prstGeom prst="rect">
                <a:avLst/>
              </a:prstGeom>
            </p:spPr>
          </p:pic>
        </p:grpSp>
      </p:grpSp>
      <p:grpSp>
        <p:nvGrpSpPr>
          <p:cNvPr id="37" name="Group 36">
            <a:extLst>
              <a:ext uri="{FF2B5EF4-FFF2-40B4-BE49-F238E27FC236}">
                <a16:creationId xmlns:a16="http://schemas.microsoft.com/office/drawing/2014/main" id="{80CEAE5D-3063-F54D-9E4C-EE0C408AC088}"/>
              </a:ext>
            </a:extLst>
          </p:cNvPr>
          <p:cNvGrpSpPr/>
          <p:nvPr/>
        </p:nvGrpSpPr>
        <p:grpSpPr>
          <a:xfrm>
            <a:off x="3217471" y="2117180"/>
            <a:ext cx="6122818" cy="1510827"/>
            <a:chOff x="3074501" y="2807330"/>
            <a:chExt cx="6122818" cy="1510827"/>
          </a:xfrm>
        </p:grpSpPr>
        <p:sp>
          <p:nvSpPr>
            <p:cNvPr id="38" name="Flowchart: Magnetic Disk 3">
              <a:extLst>
                <a:ext uri="{FF2B5EF4-FFF2-40B4-BE49-F238E27FC236}">
                  <a16:creationId xmlns:a16="http://schemas.microsoft.com/office/drawing/2014/main" id="{F4F5B760-B90E-5E44-864B-ADAEE1AC8B52}"/>
                </a:ext>
              </a:extLst>
            </p:cNvPr>
            <p:cNvSpPr/>
            <p:nvPr/>
          </p:nvSpPr>
          <p:spPr>
            <a:xfrm>
              <a:off x="4162383" y="3114414"/>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Magnetic Disk 4">
              <a:extLst>
                <a:ext uri="{FF2B5EF4-FFF2-40B4-BE49-F238E27FC236}">
                  <a16:creationId xmlns:a16="http://schemas.microsoft.com/office/drawing/2014/main" id="{FB409723-C06B-3B45-9140-3F8CCCC5C966}"/>
                </a:ext>
              </a:extLst>
            </p:cNvPr>
            <p:cNvSpPr/>
            <p:nvPr/>
          </p:nvSpPr>
          <p:spPr>
            <a:xfrm>
              <a:off x="4741767"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Magnetic Disk 5">
              <a:extLst>
                <a:ext uri="{FF2B5EF4-FFF2-40B4-BE49-F238E27FC236}">
                  <a16:creationId xmlns:a16="http://schemas.microsoft.com/office/drawing/2014/main" id="{669E5C42-E792-AB40-A27D-6E582A2714EE}"/>
                </a:ext>
              </a:extLst>
            </p:cNvPr>
            <p:cNvSpPr/>
            <p:nvPr/>
          </p:nvSpPr>
          <p:spPr>
            <a:xfrm>
              <a:off x="5321151"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Magnetic Disk 6">
              <a:extLst>
                <a:ext uri="{FF2B5EF4-FFF2-40B4-BE49-F238E27FC236}">
                  <a16:creationId xmlns:a16="http://schemas.microsoft.com/office/drawing/2014/main" id="{CB58BE3D-9244-DF49-9074-CF8D3203B7F2}"/>
                </a:ext>
              </a:extLst>
            </p:cNvPr>
            <p:cNvSpPr/>
            <p:nvPr/>
          </p:nvSpPr>
          <p:spPr>
            <a:xfrm>
              <a:off x="5900535"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Magnetic Disk 7">
              <a:extLst>
                <a:ext uri="{FF2B5EF4-FFF2-40B4-BE49-F238E27FC236}">
                  <a16:creationId xmlns:a16="http://schemas.microsoft.com/office/drawing/2014/main" id="{E67B3FB1-4416-724B-8605-54EA373FC916}"/>
                </a:ext>
              </a:extLst>
            </p:cNvPr>
            <p:cNvSpPr/>
            <p:nvPr/>
          </p:nvSpPr>
          <p:spPr>
            <a:xfrm>
              <a:off x="6479919"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Magnetic Disk 8">
              <a:extLst>
                <a:ext uri="{FF2B5EF4-FFF2-40B4-BE49-F238E27FC236}">
                  <a16:creationId xmlns:a16="http://schemas.microsoft.com/office/drawing/2014/main" id="{78340D05-5D9C-A84E-98B3-E7C0B58076CF}"/>
                </a:ext>
              </a:extLst>
            </p:cNvPr>
            <p:cNvSpPr/>
            <p:nvPr/>
          </p:nvSpPr>
          <p:spPr>
            <a:xfrm>
              <a:off x="7059303"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Magnetic Disk 9">
              <a:extLst>
                <a:ext uri="{FF2B5EF4-FFF2-40B4-BE49-F238E27FC236}">
                  <a16:creationId xmlns:a16="http://schemas.microsoft.com/office/drawing/2014/main" id="{691848E3-EC78-C446-8B71-2249F8412909}"/>
                </a:ext>
              </a:extLst>
            </p:cNvPr>
            <p:cNvSpPr/>
            <p:nvPr/>
          </p:nvSpPr>
          <p:spPr>
            <a:xfrm>
              <a:off x="7638687" y="3114413"/>
              <a:ext cx="470750" cy="62917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648337F-BC94-C849-9565-3A7164600FDF}"/>
                </a:ext>
              </a:extLst>
            </p:cNvPr>
            <p:cNvGrpSpPr/>
            <p:nvPr/>
          </p:nvGrpSpPr>
          <p:grpSpPr>
            <a:xfrm>
              <a:off x="3074501" y="2807330"/>
              <a:ext cx="1087882" cy="1469192"/>
              <a:chOff x="7494053" y="4508276"/>
              <a:chExt cx="1087882" cy="1469192"/>
            </a:xfrm>
          </p:grpSpPr>
          <p:grpSp>
            <p:nvGrpSpPr>
              <p:cNvPr id="49" name="Graphic 11" descr="Man">
                <a:extLst>
                  <a:ext uri="{FF2B5EF4-FFF2-40B4-BE49-F238E27FC236}">
                    <a16:creationId xmlns:a16="http://schemas.microsoft.com/office/drawing/2014/main" id="{FEB6369D-58C6-7D48-952D-7554B44F7ACC}"/>
                  </a:ext>
                </a:extLst>
              </p:cNvPr>
              <p:cNvGrpSpPr/>
              <p:nvPr/>
            </p:nvGrpSpPr>
            <p:grpSpPr>
              <a:xfrm>
                <a:off x="7849719" y="4508276"/>
                <a:ext cx="376550" cy="770217"/>
                <a:chOff x="2123592" y="4131792"/>
                <a:chExt cx="419100" cy="857250"/>
              </a:xfrm>
            </p:grpSpPr>
            <p:sp>
              <p:nvSpPr>
                <p:cNvPr id="51" name="Freeform: Shape 4">
                  <a:extLst>
                    <a:ext uri="{FF2B5EF4-FFF2-40B4-BE49-F238E27FC236}">
                      <a16:creationId xmlns:a16="http://schemas.microsoft.com/office/drawing/2014/main" id="{5A8C488A-1983-9442-8870-8729DD039EC4}"/>
                    </a:ext>
                  </a:extLst>
                </p:cNvPr>
                <p:cNvSpPr/>
                <p:nvPr/>
              </p:nvSpPr>
              <p:spPr>
                <a:xfrm>
                  <a:off x="2256941" y="4131792"/>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rgbClr val="000000"/>
                </a:solidFill>
                <a:ln w="9525" cap="flat">
                  <a:noFill/>
                  <a:prstDash val="solid"/>
                  <a:miter/>
                </a:ln>
              </p:spPr>
              <p:txBody>
                <a:bodyPr rtlCol="0" anchor="ctr"/>
                <a:lstStyle/>
                <a:p>
                  <a:endParaRPr lang="en-US"/>
                </a:p>
              </p:txBody>
            </p:sp>
            <p:sp>
              <p:nvSpPr>
                <p:cNvPr id="52" name="Freeform: Shape 5">
                  <a:extLst>
                    <a:ext uri="{FF2B5EF4-FFF2-40B4-BE49-F238E27FC236}">
                      <a16:creationId xmlns:a16="http://schemas.microsoft.com/office/drawing/2014/main" id="{380D135A-1031-4047-A4F0-BAB7722FADFD}"/>
                    </a:ext>
                  </a:extLst>
                </p:cNvPr>
                <p:cNvSpPr/>
                <p:nvPr/>
              </p:nvSpPr>
              <p:spPr>
                <a:xfrm>
                  <a:off x="2123592" y="4303242"/>
                  <a:ext cx="419100" cy="685800"/>
                </a:xfrm>
                <a:custGeom>
                  <a:avLst/>
                  <a:gdLst>
                    <a:gd name="connsiteX0" fmla="*/ 417195 w 419100"/>
                    <a:gd name="connsiteY0" fmla="*/ 297180 h 685800"/>
                    <a:gd name="connsiteX1" fmla="*/ 363855 w 419100"/>
                    <a:gd name="connsiteY1" fmla="*/ 70485 h 685800"/>
                    <a:gd name="connsiteX2" fmla="*/ 352425 w 419100"/>
                    <a:gd name="connsiteY2" fmla="*/ 49530 h 685800"/>
                    <a:gd name="connsiteX3" fmla="*/ 272415 w 419100"/>
                    <a:gd name="connsiteY3" fmla="*/ 7620 h 685800"/>
                    <a:gd name="connsiteX4" fmla="*/ 209550 w 419100"/>
                    <a:gd name="connsiteY4" fmla="*/ 0 h 685800"/>
                    <a:gd name="connsiteX5" fmla="*/ 146685 w 419100"/>
                    <a:gd name="connsiteY5" fmla="*/ 9525 h 685800"/>
                    <a:gd name="connsiteX6" fmla="*/ 66675 w 419100"/>
                    <a:gd name="connsiteY6" fmla="*/ 51435 h 685800"/>
                    <a:gd name="connsiteX7" fmla="*/ 55245 w 419100"/>
                    <a:gd name="connsiteY7" fmla="*/ 72390 h 685800"/>
                    <a:gd name="connsiteX8" fmla="*/ 1905 w 419100"/>
                    <a:gd name="connsiteY8" fmla="*/ 299085 h 685800"/>
                    <a:gd name="connsiteX9" fmla="*/ 0 w 419100"/>
                    <a:gd name="connsiteY9" fmla="*/ 308610 h 685800"/>
                    <a:gd name="connsiteX10" fmla="*/ 38100 w 419100"/>
                    <a:gd name="connsiteY10" fmla="*/ 346710 h 685800"/>
                    <a:gd name="connsiteX11" fmla="*/ 74295 w 419100"/>
                    <a:gd name="connsiteY11" fmla="*/ 318135 h 685800"/>
                    <a:gd name="connsiteX12" fmla="*/ 114300 w 419100"/>
                    <a:gd name="connsiteY12" fmla="*/ 152400 h 685800"/>
                    <a:gd name="connsiteX13" fmla="*/ 114300 w 419100"/>
                    <a:gd name="connsiteY13" fmla="*/ 685800 h 685800"/>
                    <a:gd name="connsiteX14" fmla="*/ 190500 w 419100"/>
                    <a:gd name="connsiteY14" fmla="*/ 685800 h 685800"/>
                    <a:gd name="connsiteX15" fmla="*/ 190500 w 419100"/>
                    <a:gd name="connsiteY15" fmla="*/ 342900 h 685800"/>
                    <a:gd name="connsiteX16" fmla="*/ 228600 w 419100"/>
                    <a:gd name="connsiteY16" fmla="*/ 342900 h 685800"/>
                    <a:gd name="connsiteX17" fmla="*/ 228600 w 419100"/>
                    <a:gd name="connsiteY17" fmla="*/ 685800 h 685800"/>
                    <a:gd name="connsiteX18" fmla="*/ 304800 w 419100"/>
                    <a:gd name="connsiteY18" fmla="*/ 685800 h 685800"/>
                    <a:gd name="connsiteX19" fmla="*/ 304800 w 419100"/>
                    <a:gd name="connsiteY19" fmla="*/ 150495 h 685800"/>
                    <a:gd name="connsiteX20" fmla="*/ 344805 w 419100"/>
                    <a:gd name="connsiteY20" fmla="*/ 316230 h 685800"/>
                    <a:gd name="connsiteX21" fmla="*/ 381000 w 419100"/>
                    <a:gd name="connsiteY21" fmla="*/ 344805 h 685800"/>
                    <a:gd name="connsiteX22" fmla="*/ 419100 w 419100"/>
                    <a:gd name="connsiteY22" fmla="*/ 306705 h 685800"/>
                    <a:gd name="connsiteX23" fmla="*/ 417195 w 419100"/>
                    <a:gd name="connsiteY23" fmla="*/ 29718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85800">
                      <a:moveTo>
                        <a:pt x="417195" y="297180"/>
                      </a:moveTo>
                      <a:lnTo>
                        <a:pt x="363855" y="70485"/>
                      </a:lnTo>
                      <a:cubicBezTo>
                        <a:pt x="361950" y="62865"/>
                        <a:pt x="358140" y="55245"/>
                        <a:pt x="352425" y="49530"/>
                      </a:cubicBezTo>
                      <a:cubicBezTo>
                        <a:pt x="329565" y="30480"/>
                        <a:pt x="302895" y="17145"/>
                        <a:pt x="272415" y="7620"/>
                      </a:cubicBezTo>
                      <a:cubicBezTo>
                        <a:pt x="251460" y="3810"/>
                        <a:pt x="230505" y="0"/>
                        <a:pt x="209550" y="0"/>
                      </a:cubicBezTo>
                      <a:cubicBezTo>
                        <a:pt x="188595" y="0"/>
                        <a:pt x="167640" y="3810"/>
                        <a:pt x="146685" y="9525"/>
                      </a:cubicBezTo>
                      <a:cubicBezTo>
                        <a:pt x="116205" y="17145"/>
                        <a:pt x="89535" y="32385"/>
                        <a:pt x="66675" y="51435"/>
                      </a:cubicBezTo>
                      <a:cubicBezTo>
                        <a:pt x="60960" y="57150"/>
                        <a:pt x="57150" y="64770"/>
                        <a:pt x="55245" y="72390"/>
                      </a:cubicBezTo>
                      <a:lnTo>
                        <a:pt x="1905" y="299085"/>
                      </a:lnTo>
                      <a:cubicBezTo>
                        <a:pt x="1905" y="300990"/>
                        <a:pt x="0" y="304800"/>
                        <a:pt x="0" y="308610"/>
                      </a:cubicBezTo>
                      <a:cubicBezTo>
                        <a:pt x="0" y="329565"/>
                        <a:pt x="17145" y="346710"/>
                        <a:pt x="38100" y="346710"/>
                      </a:cubicBezTo>
                      <a:cubicBezTo>
                        <a:pt x="55245" y="346710"/>
                        <a:pt x="70485" y="333375"/>
                        <a:pt x="74295" y="318135"/>
                      </a:cubicBezTo>
                      <a:lnTo>
                        <a:pt x="114300" y="152400"/>
                      </a:lnTo>
                      <a:lnTo>
                        <a:pt x="114300" y="685800"/>
                      </a:lnTo>
                      <a:lnTo>
                        <a:pt x="190500" y="685800"/>
                      </a:lnTo>
                      <a:lnTo>
                        <a:pt x="190500" y="342900"/>
                      </a:lnTo>
                      <a:lnTo>
                        <a:pt x="228600" y="342900"/>
                      </a:lnTo>
                      <a:lnTo>
                        <a:pt x="228600" y="685800"/>
                      </a:lnTo>
                      <a:lnTo>
                        <a:pt x="304800" y="685800"/>
                      </a:lnTo>
                      <a:lnTo>
                        <a:pt x="304800" y="150495"/>
                      </a:lnTo>
                      <a:lnTo>
                        <a:pt x="344805" y="316230"/>
                      </a:lnTo>
                      <a:cubicBezTo>
                        <a:pt x="348615" y="331470"/>
                        <a:pt x="363855" y="344805"/>
                        <a:pt x="381000" y="344805"/>
                      </a:cubicBezTo>
                      <a:cubicBezTo>
                        <a:pt x="401955" y="344805"/>
                        <a:pt x="419100" y="327660"/>
                        <a:pt x="419100" y="306705"/>
                      </a:cubicBezTo>
                      <a:cubicBezTo>
                        <a:pt x="419100" y="302895"/>
                        <a:pt x="417195" y="299085"/>
                        <a:pt x="417195" y="297180"/>
                      </a:cubicBezTo>
                      <a:close/>
                    </a:path>
                  </a:pathLst>
                </a:custGeom>
                <a:solidFill>
                  <a:srgbClr val="000000"/>
                </a:solidFill>
                <a:ln w="9525" cap="flat">
                  <a:noFill/>
                  <a:prstDash val="solid"/>
                  <a:miter/>
                </a:ln>
              </p:spPr>
              <p:txBody>
                <a:bodyPr rtlCol="0" anchor="ctr"/>
                <a:lstStyle/>
                <a:p>
                  <a:endParaRPr lang="en-US" dirty="0"/>
                </a:p>
              </p:txBody>
            </p:sp>
          </p:grpSp>
          <p:sp>
            <p:nvSpPr>
              <p:cNvPr id="50" name="TextBox 49">
                <a:extLst>
                  <a:ext uri="{FF2B5EF4-FFF2-40B4-BE49-F238E27FC236}">
                    <a16:creationId xmlns:a16="http://schemas.microsoft.com/office/drawing/2014/main" id="{1A21A0E5-228C-4C4A-82FD-00DF54709F5E}"/>
                  </a:ext>
                </a:extLst>
              </p:cNvPr>
              <p:cNvSpPr txBox="1"/>
              <p:nvPr/>
            </p:nvSpPr>
            <p:spPr>
              <a:xfrm>
                <a:off x="7494053" y="5645633"/>
                <a:ext cx="1087882" cy="331835"/>
              </a:xfrm>
              <a:prstGeom prst="rect">
                <a:avLst/>
              </a:prstGeom>
              <a:noFill/>
            </p:spPr>
            <p:txBody>
              <a:bodyPr wrap="square" rtlCol="0">
                <a:spAutoFit/>
              </a:bodyPr>
              <a:lstStyle/>
              <a:p>
                <a:pPr algn="ctr"/>
                <a:r>
                  <a:rPr lang="en-US" dirty="0"/>
                  <a:t>A</a:t>
                </a:r>
              </a:p>
            </p:txBody>
          </p:sp>
        </p:grpSp>
        <p:grpSp>
          <p:nvGrpSpPr>
            <p:cNvPr id="46" name="Group 45">
              <a:extLst>
                <a:ext uri="{FF2B5EF4-FFF2-40B4-BE49-F238E27FC236}">
                  <a16:creationId xmlns:a16="http://schemas.microsoft.com/office/drawing/2014/main" id="{B850450A-514B-6A4F-BE98-1DF242E108EA}"/>
                </a:ext>
              </a:extLst>
            </p:cNvPr>
            <p:cNvGrpSpPr/>
            <p:nvPr/>
          </p:nvGrpSpPr>
          <p:grpSpPr>
            <a:xfrm>
              <a:off x="8109437" y="2836937"/>
              <a:ext cx="1087882" cy="1481220"/>
              <a:chOff x="9396590" y="4496248"/>
              <a:chExt cx="1087882" cy="1481220"/>
            </a:xfrm>
          </p:grpSpPr>
          <p:sp>
            <p:nvSpPr>
              <p:cNvPr id="47" name="TextBox 46">
                <a:extLst>
                  <a:ext uri="{FF2B5EF4-FFF2-40B4-BE49-F238E27FC236}">
                    <a16:creationId xmlns:a16="http://schemas.microsoft.com/office/drawing/2014/main" id="{2D1B3FB8-548D-5F47-9220-DFE076E9ED13}"/>
                  </a:ext>
                </a:extLst>
              </p:cNvPr>
              <p:cNvSpPr txBox="1"/>
              <p:nvPr/>
            </p:nvSpPr>
            <p:spPr>
              <a:xfrm>
                <a:off x="9396590" y="5645633"/>
                <a:ext cx="1087882" cy="331835"/>
              </a:xfrm>
              <a:prstGeom prst="rect">
                <a:avLst/>
              </a:prstGeom>
              <a:noFill/>
            </p:spPr>
            <p:txBody>
              <a:bodyPr wrap="square" rtlCol="0">
                <a:spAutoFit/>
              </a:bodyPr>
              <a:lstStyle/>
              <a:p>
                <a:pPr algn="ctr"/>
                <a:r>
                  <a:rPr lang="en-US" dirty="0"/>
                  <a:t>B</a:t>
                </a:r>
              </a:p>
            </p:txBody>
          </p:sp>
          <p:pic>
            <p:nvPicPr>
              <p:cNvPr id="48" name="Picture 47">
                <a:extLst>
                  <a:ext uri="{FF2B5EF4-FFF2-40B4-BE49-F238E27FC236}">
                    <a16:creationId xmlns:a16="http://schemas.microsoft.com/office/drawing/2014/main" id="{3D51126F-B535-3C44-8557-B5ED4D876DD4}"/>
                  </a:ext>
                </a:extLst>
              </p:cNvPr>
              <p:cNvPicPr>
                <a:picLocks noChangeAspect="1"/>
              </p:cNvPicPr>
              <p:nvPr/>
            </p:nvPicPr>
            <p:blipFill>
              <a:blip r:embed="rId2"/>
              <a:stretch>
                <a:fillRect/>
              </a:stretch>
            </p:blipFill>
            <p:spPr>
              <a:xfrm>
                <a:off x="9543394" y="4496248"/>
                <a:ext cx="794273" cy="794273"/>
              </a:xfrm>
              <a:prstGeom prst="rect">
                <a:avLst/>
              </a:prstGeom>
            </p:spPr>
          </p:pic>
        </p:grpSp>
      </p:grpSp>
      <p:sp>
        <p:nvSpPr>
          <p:cNvPr id="53" name="TextBox 52">
            <a:extLst>
              <a:ext uri="{FF2B5EF4-FFF2-40B4-BE49-F238E27FC236}">
                <a16:creationId xmlns:a16="http://schemas.microsoft.com/office/drawing/2014/main" id="{1532B3E3-0C2F-4D4E-A196-376595DFBDB4}"/>
              </a:ext>
            </a:extLst>
          </p:cNvPr>
          <p:cNvSpPr txBox="1"/>
          <p:nvPr/>
        </p:nvSpPr>
        <p:spPr>
          <a:xfrm>
            <a:off x="894799" y="2359257"/>
            <a:ext cx="2070118" cy="646331"/>
          </a:xfrm>
          <a:prstGeom prst="rect">
            <a:avLst/>
          </a:prstGeom>
          <a:noFill/>
        </p:spPr>
        <p:txBody>
          <a:bodyPr wrap="none" rtlCol="0">
            <a:spAutoFit/>
          </a:bodyPr>
          <a:lstStyle/>
          <a:p>
            <a:pPr algn="ctr"/>
            <a:r>
              <a:rPr lang="en-US" dirty="0"/>
              <a:t>Standard methods</a:t>
            </a:r>
          </a:p>
          <a:p>
            <a:pPr algn="ctr"/>
            <a:r>
              <a:rPr lang="en-US" dirty="0"/>
              <a:t>using Fixed </a:t>
            </a:r>
            <a:r>
              <a:rPr lang="el-GR" dirty="0">
                <a:solidFill>
                  <a:srgbClr val="000000"/>
                </a:solidFill>
                <a:latin typeface="Arial" panose="020B0604020202020204" pitchFamily="34" charset="0"/>
              </a:rPr>
              <a:t>λ</a:t>
            </a:r>
            <a:r>
              <a:rPr lang="en-US" dirty="0">
                <a:solidFill>
                  <a:srgbClr val="000000"/>
                </a:solidFill>
                <a:latin typeface="Arial" panose="020B0604020202020204" pitchFamily="34" charset="0"/>
              </a:rPr>
              <a:t> states</a:t>
            </a:r>
            <a:endParaRPr lang="en-US" dirty="0"/>
          </a:p>
        </p:txBody>
      </p:sp>
      <p:sp>
        <p:nvSpPr>
          <p:cNvPr id="54" name="TextBox 53">
            <a:extLst>
              <a:ext uri="{FF2B5EF4-FFF2-40B4-BE49-F238E27FC236}">
                <a16:creationId xmlns:a16="http://schemas.microsoft.com/office/drawing/2014/main" id="{2AC90D8F-B491-CA4D-8F44-AC2E51B4A4E3}"/>
              </a:ext>
            </a:extLst>
          </p:cNvPr>
          <p:cNvSpPr txBox="1"/>
          <p:nvPr/>
        </p:nvSpPr>
        <p:spPr>
          <a:xfrm>
            <a:off x="897155" y="4625599"/>
            <a:ext cx="1795876" cy="369332"/>
          </a:xfrm>
          <a:prstGeom prst="rect">
            <a:avLst/>
          </a:prstGeom>
          <a:noFill/>
        </p:spPr>
        <p:txBody>
          <a:bodyPr wrap="none" rtlCol="0">
            <a:spAutoFit/>
          </a:bodyPr>
          <a:lstStyle/>
          <a:p>
            <a:r>
              <a:rPr lang="en-US" dirty="0"/>
              <a:t>Monte Carlo AIM</a:t>
            </a:r>
          </a:p>
        </p:txBody>
      </p:sp>
      <p:sp>
        <p:nvSpPr>
          <p:cNvPr id="55" name="Right Brace 54">
            <a:extLst>
              <a:ext uri="{FF2B5EF4-FFF2-40B4-BE49-F238E27FC236}">
                <a16:creationId xmlns:a16="http://schemas.microsoft.com/office/drawing/2014/main" id="{C87CD783-4D58-5242-80B9-4A207063B040}"/>
              </a:ext>
            </a:extLst>
          </p:cNvPr>
          <p:cNvSpPr/>
          <p:nvPr/>
        </p:nvSpPr>
        <p:spPr>
          <a:xfrm rot="5400000">
            <a:off x="6011250" y="1912871"/>
            <a:ext cx="470647" cy="31233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Right Brace 55">
            <a:extLst>
              <a:ext uri="{FF2B5EF4-FFF2-40B4-BE49-F238E27FC236}">
                <a16:creationId xmlns:a16="http://schemas.microsoft.com/office/drawing/2014/main" id="{857E0DD8-DD72-814F-977B-4B32AB368B03}"/>
              </a:ext>
            </a:extLst>
          </p:cNvPr>
          <p:cNvSpPr/>
          <p:nvPr/>
        </p:nvSpPr>
        <p:spPr>
          <a:xfrm rot="16200000">
            <a:off x="6011250" y="2735676"/>
            <a:ext cx="470647" cy="31233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07B22367-AC9C-2547-81EB-D672BAC64952}"/>
              </a:ext>
            </a:extLst>
          </p:cNvPr>
          <p:cNvSpPr txBox="1"/>
          <p:nvPr/>
        </p:nvSpPr>
        <p:spPr>
          <a:xfrm>
            <a:off x="4272866" y="2632284"/>
            <a:ext cx="535724" cy="369332"/>
          </a:xfrm>
          <a:prstGeom prst="rect">
            <a:avLst/>
          </a:prstGeom>
          <a:noFill/>
        </p:spPr>
        <p:txBody>
          <a:bodyPr wrap="none" rtlCol="0">
            <a:spAutoFit/>
          </a:bodyPr>
          <a:lstStyle/>
          <a:p>
            <a:r>
              <a:rPr lang="en-US" dirty="0"/>
              <a:t>100</a:t>
            </a:r>
          </a:p>
        </p:txBody>
      </p:sp>
      <p:sp>
        <p:nvSpPr>
          <p:cNvPr id="58" name="TextBox 57">
            <a:extLst>
              <a:ext uri="{FF2B5EF4-FFF2-40B4-BE49-F238E27FC236}">
                <a16:creationId xmlns:a16="http://schemas.microsoft.com/office/drawing/2014/main" id="{7B4DB643-1564-3841-994A-38C374648829}"/>
              </a:ext>
            </a:extLst>
          </p:cNvPr>
          <p:cNvSpPr txBox="1"/>
          <p:nvPr/>
        </p:nvSpPr>
        <p:spPr>
          <a:xfrm>
            <a:off x="4852250" y="2623131"/>
            <a:ext cx="535724" cy="369332"/>
          </a:xfrm>
          <a:prstGeom prst="rect">
            <a:avLst/>
          </a:prstGeom>
          <a:noFill/>
        </p:spPr>
        <p:txBody>
          <a:bodyPr wrap="none" rtlCol="0">
            <a:spAutoFit/>
          </a:bodyPr>
          <a:lstStyle/>
          <a:p>
            <a:r>
              <a:rPr lang="en-US" dirty="0"/>
              <a:t>100</a:t>
            </a:r>
          </a:p>
        </p:txBody>
      </p:sp>
      <p:sp>
        <p:nvSpPr>
          <p:cNvPr id="59" name="TextBox 58">
            <a:extLst>
              <a:ext uri="{FF2B5EF4-FFF2-40B4-BE49-F238E27FC236}">
                <a16:creationId xmlns:a16="http://schemas.microsoft.com/office/drawing/2014/main" id="{77A50BF4-ED28-0F45-BADE-2009BD2A1A6B}"/>
              </a:ext>
            </a:extLst>
          </p:cNvPr>
          <p:cNvSpPr txBox="1"/>
          <p:nvPr/>
        </p:nvSpPr>
        <p:spPr>
          <a:xfrm>
            <a:off x="5431634" y="2613978"/>
            <a:ext cx="535724" cy="369332"/>
          </a:xfrm>
          <a:prstGeom prst="rect">
            <a:avLst/>
          </a:prstGeom>
          <a:noFill/>
        </p:spPr>
        <p:txBody>
          <a:bodyPr wrap="none" rtlCol="0">
            <a:spAutoFit/>
          </a:bodyPr>
          <a:lstStyle/>
          <a:p>
            <a:r>
              <a:rPr lang="en-US" dirty="0"/>
              <a:t>100</a:t>
            </a:r>
          </a:p>
        </p:txBody>
      </p:sp>
      <p:sp>
        <p:nvSpPr>
          <p:cNvPr id="60" name="TextBox 59">
            <a:extLst>
              <a:ext uri="{FF2B5EF4-FFF2-40B4-BE49-F238E27FC236}">
                <a16:creationId xmlns:a16="http://schemas.microsoft.com/office/drawing/2014/main" id="{DB076588-B16A-144C-BF68-74001CA84F5A}"/>
              </a:ext>
            </a:extLst>
          </p:cNvPr>
          <p:cNvSpPr txBox="1"/>
          <p:nvPr/>
        </p:nvSpPr>
        <p:spPr>
          <a:xfrm>
            <a:off x="6011018" y="2604825"/>
            <a:ext cx="535724" cy="369332"/>
          </a:xfrm>
          <a:prstGeom prst="rect">
            <a:avLst/>
          </a:prstGeom>
          <a:noFill/>
        </p:spPr>
        <p:txBody>
          <a:bodyPr wrap="none" rtlCol="0">
            <a:spAutoFit/>
          </a:bodyPr>
          <a:lstStyle/>
          <a:p>
            <a:r>
              <a:rPr lang="en-US" dirty="0"/>
              <a:t>100</a:t>
            </a:r>
          </a:p>
        </p:txBody>
      </p:sp>
      <p:sp>
        <p:nvSpPr>
          <p:cNvPr id="61" name="TextBox 60">
            <a:extLst>
              <a:ext uri="{FF2B5EF4-FFF2-40B4-BE49-F238E27FC236}">
                <a16:creationId xmlns:a16="http://schemas.microsoft.com/office/drawing/2014/main" id="{A5789656-1E22-AC4F-B5B2-B3E1FD3C4DB3}"/>
              </a:ext>
            </a:extLst>
          </p:cNvPr>
          <p:cNvSpPr txBox="1"/>
          <p:nvPr/>
        </p:nvSpPr>
        <p:spPr>
          <a:xfrm>
            <a:off x="6590402" y="2595672"/>
            <a:ext cx="535724" cy="369332"/>
          </a:xfrm>
          <a:prstGeom prst="rect">
            <a:avLst/>
          </a:prstGeom>
          <a:noFill/>
        </p:spPr>
        <p:txBody>
          <a:bodyPr wrap="none" rtlCol="0">
            <a:spAutoFit/>
          </a:bodyPr>
          <a:lstStyle/>
          <a:p>
            <a:r>
              <a:rPr lang="en-US" dirty="0"/>
              <a:t>100</a:t>
            </a:r>
          </a:p>
        </p:txBody>
      </p:sp>
      <p:sp>
        <p:nvSpPr>
          <p:cNvPr id="62" name="TextBox 61">
            <a:extLst>
              <a:ext uri="{FF2B5EF4-FFF2-40B4-BE49-F238E27FC236}">
                <a16:creationId xmlns:a16="http://schemas.microsoft.com/office/drawing/2014/main" id="{B1BB6FF2-765F-8B49-8DC8-7335288087DA}"/>
              </a:ext>
            </a:extLst>
          </p:cNvPr>
          <p:cNvSpPr txBox="1"/>
          <p:nvPr/>
        </p:nvSpPr>
        <p:spPr>
          <a:xfrm>
            <a:off x="7169786" y="2586519"/>
            <a:ext cx="535724" cy="369332"/>
          </a:xfrm>
          <a:prstGeom prst="rect">
            <a:avLst/>
          </a:prstGeom>
          <a:noFill/>
        </p:spPr>
        <p:txBody>
          <a:bodyPr wrap="none" rtlCol="0">
            <a:spAutoFit/>
          </a:bodyPr>
          <a:lstStyle/>
          <a:p>
            <a:r>
              <a:rPr lang="en-US" dirty="0"/>
              <a:t>100</a:t>
            </a:r>
          </a:p>
        </p:txBody>
      </p:sp>
      <p:sp>
        <p:nvSpPr>
          <p:cNvPr id="63" name="TextBox 62">
            <a:extLst>
              <a:ext uri="{FF2B5EF4-FFF2-40B4-BE49-F238E27FC236}">
                <a16:creationId xmlns:a16="http://schemas.microsoft.com/office/drawing/2014/main" id="{77094670-CA83-0E4F-9369-BA9A75398DF3}"/>
              </a:ext>
            </a:extLst>
          </p:cNvPr>
          <p:cNvSpPr txBox="1"/>
          <p:nvPr/>
        </p:nvSpPr>
        <p:spPr>
          <a:xfrm>
            <a:off x="7749170" y="2577366"/>
            <a:ext cx="535724" cy="369332"/>
          </a:xfrm>
          <a:prstGeom prst="rect">
            <a:avLst/>
          </a:prstGeom>
          <a:noFill/>
        </p:spPr>
        <p:txBody>
          <a:bodyPr wrap="none" rtlCol="0">
            <a:spAutoFit/>
          </a:bodyPr>
          <a:lstStyle/>
          <a:p>
            <a:r>
              <a:rPr lang="en-US" dirty="0"/>
              <a:t>100</a:t>
            </a:r>
          </a:p>
        </p:txBody>
      </p:sp>
      <p:sp>
        <p:nvSpPr>
          <p:cNvPr id="64" name="TextBox 63">
            <a:extLst>
              <a:ext uri="{FF2B5EF4-FFF2-40B4-BE49-F238E27FC236}">
                <a16:creationId xmlns:a16="http://schemas.microsoft.com/office/drawing/2014/main" id="{EE3E762E-B4AD-604B-A43A-170F989240EC}"/>
              </a:ext>
            </a:extLst>
          </p:cNvPr>
          <p:cNvSpPr txBox="1"/>
          <p:nvPr/>
        </p:nvSpPr>
        <p:spPr>
          <a:xfrm>
            <a:off x="4272866" y="5070922"/>
            <a:ext cx="418704" cy="369332"/>
          </a:xfrm>
          <a:prstGeom prst="rect">
            <a:avLst/>
          </a:prstGeom>
          <a:noFill/>
        </p:spPr>
        <p:txBody>
          <a:bodyPr wrap="none" rtlCol="0">
            <a:spAutoFit/>
          </a:bodyPr>
          <a:lstStyle/>
          <a:p>
            <a:r>
              <a:rPr lang="en-US" dirty="0"/>
              <a:t>65</a:t>
            </a:r>
          </a:p>
        </p:txBody>
      </p:sp>
      <p:sp>
        <p:nvSpPr>
          <p:cNvPr id="65" name="TextBox 64">
            <a:extLst>
              <a:ext uri="{FF2B5EF4-FFF2-40B4-BE49-F238E27FC236}">
                <a16:creationId xmlns:a16="http://schemas.microsoft.com/office/drawing/2014/main" id="{B2A019D4-8924-DC46-907C-2E22C959FAB1}"/>
              </a:ext>
            </a:extLst>
          </p:cNvPr>
          <p:cNvSpPr txBox="1"/>
          <p:nvPr/>
        </p:nvSpPr>
        <p:spPr>
          <a:xfrm>
            <a:off x="4841077" y="5074801"/>
            <a:ext cx="418704" cy="369332"/>
          </a:xfrm>
          <a:prstGeom prst="rect">
            <a:avLst/>
          </a:prstGeom>
          <a:noFill/>
        </p:spPr>
        <p:txBody>
          <a:bodyPr wrap="none" rtlCol="0">
            <a:spAutoFit/>
          </a:bodyPr>
          <a:lstStyle/>
          <a:p>
            <a:r>
              <a:rPr lang="en-US" dirty="0"/>
              <a:t>87</a:t>
            </a:r>
          </a:p>
        </p:txBody>
      </p:sp>
      <p:sp>
        <p:nvSpPr>
          <p:cNvPr id="66" name="TextBox 65">
            <a:extLst>
              <a:ext uri="{FF2B5EF4-FFF2-40B4-BE49-F238E27FC236}">
                <a16:creationId xmlns:a16="http://schemas.microsoft.com/office/drawing/2014/main" id="{FACE2BF0-01F8-6440-BDC1-1F692FA18D2F}"/>
              </a:ext>
            </a:extLst>
          </p:cNvPr>
          <p:cNvSpPr txBox="1"/>
          <p:nvPr/>
        </p:nvSpPr>
        <p:spPr>
          <a:xfrm>
            <a:off x="5409288" y="5078680"/>
            <a:ext cx="535724" cy="369332"/>
          </a:xfrm>
          <a:prstGeom prst="rect">
            <a:avLst/>
          </a:prstGeom>
          <a:noFill/>
        </p:spPr>
        <p:txBody>
          <a:bodyPr wrap="none" rtlCol="0">
            <a:spAutoFit/>
          </a:bodyPr>
          <a:lstStyle/>
          <a:p>
            <a:r>
              <a:rPr lang="en-US" dirty="0"/>
              <a:t>100</a:t>
            </a:r>
          </a:p>
        </p:txBody>
      </p:sp>
      <p:sp>
        <p:nvSpPr>
          <p:cNvPr id="67" name="TextBox 66">
            <a:extLst>
              <a:ext uri="{FF2B5EF4-FFF2-40B4-BE49-F238E27FC236}">
                <a16:creationId xmlns:a16="http://schemas.microsoft.com/office/drawing/2014/main" id="{8A7B0667-F2AF-154B-9E74-84D56EBCAFF3}"/>
              </a:ext>
            </a:extLst>
          </p:cNvPr>
          <p:cNvSpPr txBox="1"/>
          <p:nvPr/>
        </p:nvSpPr>
        <p:spPr>
          <a:xfrm>
            <a:off x="6045966" y="5090266"/>
            <a:ext cx="535724" cy="369332"/>
          </a:xfrm>
          <a:prstGeom prst="rect">
            <a:avLst/>
          </a:prstGeom>
          <a:noFill/>
        </p:spPr>
        <p:txBody>
          <a:bodyPr wrap="none" rtlCol="0">
            <a:spAutoFit/>
          </a:bodyPr>
          <a:lstStyle/>
          <a:p>
            <a:r>
              <a:rPr lang="en-US" dirty="0"/>
              <a:t>113</a:t>
            </a:r>
          </a:p>
        </p:txBody>
      </p:sp>
      <p:sp>
        <p:nvSpPr>
          <p:cNvPr id="68" name="TextBox 67">
            <a:extLst>
              <a:ext uri="{FF2B5EF4-FFF2-40B4-BE49-F238E27FC236}">
                <a16:creationId xmlns:a16="http://schemas.microsoft.com/office/drawing/2014/main" id="{125E7C22-52B9-E743-9B87-FE44A2A0D26C}"/>
              </a:ext>
            </a:extLst>
          </p:cNvPr>
          <p:cNvSpPr txBox="1"/>
          <p:nvPr/>
        </p:nvSpPr>
        <p:spPr>
          <a:xfrm>
            <a:off x="6568653" y="5086627"/>
            <a:ext cx="535724" cy="369332"/>
          </a:xfrm>
          <a:prstGeom prst="rect">
            <a:avLst/>
          </a:prstGeom>
          <a:noFill/>
        </p:spPr>
        <p:txBody>
          <a:bodyPr wrap="none" rtlCol="0">
            <a:spAutoFit/>
          </a:bodyPr>
          <a:lstStyle/>
          <a:p>
            <a:r>
              <a:rPr lang="en-US" dirty="0"/>
              <a:t>135</a:t>
            </a:r>
          </a:p>
        </p:txBody>
      </p:sp>
      <p:sp>
        <p:nvSpPr>
          <p:cNvPr id="69" name="TextBox 68">
            <a:extLst>
              <a:ext uri="{FF2B5EF4-FFF2-40B4-BE49-F238E27FC236}">
                <a16:creationId xmlns:a16="http://schemas.microsoft.com/office/drawing/2014/main" id="{62BAE7E2-D4B7-644E-A4AA-B0B11095F6D5}"/>
              </a:ext>
            </a:extLst>
          </p:cNvPr>
          <p:cNvSpPr txBox="1"/>
          <p:nvPr/>
        </p:nvSpPr>
        <p:spPr>
          <a:xfrm>
            <a:off x="7180959" y="5070867"/>
            <a:ext cx="535724" cy="369332"/>
          </a:xfrm>
          <a:prstGeom prst="rect">
            <a:avLst/>
          </a:prstGeom>
          <a:noFill/>
        </p:spPr>
        <p:txBody>
          <a:bodyPr wrap="none" rtlCol="0">
            <a:spAutoFit/>
          </a:bodyPr>
          <a:lstStyle/>
          <a:p>
            <a:r>
              <a:rPr lang="en-US" dirty="0"/>
              <a:t>144</a:t>
            </a:r>
          </a:p>
        </p:txBody>
      </p:sp>
      <p:sp>
        <p:nvSpPr>
          <p:cNvPr id="70" name="TextBox 69">
            <a:extLst>
              <a:ext uri="{FF2B5EF4-FFF2-40B4-BE49-F238E27FC236}">
                <a16:creationId xmlns:a16="http://schemas.microsoft.com/office/drawing/2014/main" id="{E7DE528A-2AD6-9044-9B58-623E80D501F0}"/>
              </a:ext>
            </a:extLst>
          </p:cNvPr>
          <p:cNvSpPr txBox="1"/>
          <p:nvPr/>
        </p:nvSpPr>
        <p:spPr>
          <a:xfrm>
            <a:off x="7760343" y="5078680"/>
            <a:ext cx="418704" cy="369332"/>
          </a:xfrm>
          <a:prstGeom prst="rect">
            <a:avLst/>
          </a:prstGeom>
          <a:noFill/>
        </p:spPr>
        <p:txBody>
          <a:bodyPr wrap="none" rtlCol="0">
            <a:spAutoFit/>
          </a:bodyPr>
          <a:lstStyle/>
          <a:p>
            <a:r>
              <a:rPr lang="en-US" dirty="0"/>
              <a:t>56</a:t>
            </a:r>
          </a:p>
        </p:txBody>
      </p:sp>
      <p:sp>
        <p:nvSpPr>
          <p:cNvPr id="71" name="TextBox 70">
            <a:extLst>
              <a:ext uri="{FF2B5EF4-FFF2-40B4-BE49-F238E27FC236}">
                <a16:creationId xmlns:a16="http://schemas.microsoft.com/office/drawing/2014/main" id="{47C4571F-2838-404D-B932-A4ABF8883542}"/>
              </a:ext>
            </a:extLst>
          </p:cNvPr>
          <p:cNvSpPr txBox="1"/>
          <p:nvPr/>
        </p:nvSpPr>
        <p:spPr>
          <a:xfrm>
            <a:off x="9999573" y="2361830"/>
            <a:ext cx="1499321" cy="369332"/>
          </a:xfrm>
          <a:prstGeom prst="rect">
            <a:avLst/>
          </a:prstGeom>
          <a:noFill/>
        </p:spPr>
        <p:txBody>
          <a:bodyPr wrap="none" rtlCol="0">
            <a:spAutoFit/>
          </a:bodyPr>
          <a:lstStyle/>
          <a:p>
            <a:r>
              <a:rPr lang="en-US" dirty="0"/>
              <a:t>Estimate after</a:t>
            </a:r>
          </a:p>
        </p:txBody>
      </p:sp>
      <p:sp>
        <p:nvSpPr>
          <p:cNvPr id="72" name="TextBox 71">
            <a:extLst>
              <a:ext uri="{FF2B5EF4-FFF2-40B4-BE49-F238E27FC236}">
                <a16:creationId xmlns:a16="http://schemas.microsoft.com/office/drawing/2014/main" id="{EAFF32A6-4A0F-544E-8F50-A1B970ECC17E}"/>
              </a:ext>
            </a:extLst>
          </p:cNvPr>
          <p:cNvSpPr txBox="1"/>
          <p:nvPr/>
        </p:nvSpPr>
        <p:spPr>
          <a:xfrm>
            <a:off x="9983994" y="4621141"/>
            <a:ext cx="1657057" cy="369332"/>
          </a:xfrm>
          <a:prstGeom prst="rect">
            <a:avLst/>
          </a:prstGeom>
          <a:noFill/>
        </p:spPr>
        <p:txBody>
          <a:bodyPr wrap="none" rtlCol="0">
            <a:spAutoFit/>
          </a:bodyPr>
          <a:lstStyle/>
          <a:p>
            <a:r>
              <a:rPr lang="en-US" dirty="0"/>
              <a:t>Estimate during</a:t>
            </a:r>
          </a:p>
        </p:txBody>
      </p:sp>
    </p:spTree>
    <p:extLst>
      <p:ext uri="{BB962C8B-B14F-4D97-AF65-F5344CB8AC3E}">
        <p14:creationId xmlns:p14="http://schemas.microsoft.com/office/powerpoint/2010/main" val="276397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BD19C-D9D7-4E47-861B-CAF7E9F7AC6B}"/>
              </a:ext>
            </a:extLst>
          </p:cNvPr>
          <p:cNvSpPr>
            <a:spLocks noGrp="1"/>
          </p:cNvSpPr>
          <p:nvPr>
            <p:ph type="title"/>
          </p:nvPr>
        </p:nvSpPr>
        <p:spPr/>
        <p:txBody>
          <a:bodyPr/>
          <a:lstStyle/>
          <a:p>
            <a:r>
              <a:rPr lang="en-US" dirty="0"/>
              <a:t>Methane solvation free energy</a:t>
            </a:r>
          </a:p>
        </p:txBody>
      </p:sp>
      <p:graphicFrame>
        <p:nvGraphicFramePr>
          <p:cNvPr id="5" name="Object 4">
            <a:extLst>
              <a:ext uri="{FF2B5EF4-FFF2-40B4-BE49-F238E27FC236}">
                <a16:creationId xmlns:a16="http://schemas.microsoft.com/office/drawing/2014/main" id="{865E0F93-2935-4348-8B90-E22410E54F1A}"/>
              </a:ext>
            </a:extLst>
          </p:cNvPr>
          <p:cNvGraphicFramePr>
            <a:graphicFrameLocks noChangeAspect="1"/>
          </p:cNvGraphicFramePr>
          <p:nvPr>
            <p:extLst>
              <p:ext uri="{D42A27DB-BD31-4B8C-83A1-F6EECF244321}">
                <p14:modId xmlns:p14="http://schemas.microsoft.com/office/powerpoint/2010/main" val="1429549188"/>
              </p:ext>
            </p:extLst>
          </p:nvPr>
        </p:nvGraphicFramePr>
        <p:xfrm>
          <a:off x="5675586" y="1880235"/>
          <a:ext cx="5480094" cy="4422988"/>
        </p:xfrm>
        <a:graphic>
          <a:graphicData uri="http://schemas.openxmlformats.org/presentationml/2006/ole">
            <mc:AlternateContent xmlns:mc="http://schemas.openxmlformats.org/markup-compatibility/2006">
              <mc:Choice xmlns:v="urn:schemas-microsoft-com:vml" Requires="v">
                <p:oleObj spid="_x0000_s7236" name="Acrobat Document" r:id="rId3" imgW="4114800" imgH="5486400" progId="AcroExch.Document.DC">
                  <p:embed/>
                </p:oleObj>
              </mc:Choice>
              <mc:Fallback>
                <p:oleObj name="Acrobat Document" r:id="rId3" imgW="4114800" imgH="5486400" progId="AcroExch.Document.DC">
                  <p:embed/>
                  <p:pic>
                    <p:nvPicPr>
                      <p:cNvPr id="4" name="Object 3">
                        <a:extLst>
                          <a:ext uri="{FF2B5EF4-FFF2-40B4-BE49-F238E27FC236}">
                            <a16:creationId xmlns:a16="http://schemas.microsoft.com/office/drawing/2014/main" id="{969056C0-1112-4014-8E3D-9E2299197D97}"/>
                          </a:ext>
                        </a:extLst>
                      </p:cNvPr>
                      <p:cNvPicPr/>
                      <p:nvPr/>
                    </p:nvPicPr>
                    <p:blipFill>
                      <a:blip r:embed="rId4"/>
                      <a:stretch>
                        <a:fillRect/>
                      </a:stretch>
                    </p:blipFill>
                    <p:spPr>
                      <a:xfrm>
                        <a:off x="5675586" y="1880235"/>
                        <a:ext cx="5480094" cy="44229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EC67B663-195A-0C43-9981-FA4EC2AC47AF}"/>
              </a:ext>
            </a:extLst>
          </p:cNvPr>
          <p:cNvSpPr/>
          <p:nvPr/>
        </p:nvSpPr>
        <p:spPr>
          <a:xfrm>
            <a:off x="1097280" y="2566096"/>
            <a:ext cx="4578306" cy="2554545"/>
          </a:xfrm>
          <a:prstGeom prst="rect">
            <a:avLst/>
          </a:prstGeom>
        </p:spPr>
        <p:txBody>
          <a:bodyPr wrap="square">
            <a:spAutoFit/>
          </a:bodyPr>
          <a:lstStyle/>
          <a:p>
            <a:r>
              <a:rPr lang="en-US" sz="2000" dirty="0"/>
              <a:t>Methane solvation free energy results. Eight trial simulations of 100 </a:t>
            </a:r>
            <a:r>
              <a:rPr lang="en-US" sz="2000" dirty="0" err="1"/>
              <a:t>ps</a:t>
            </a:r>
            <a:r>
              <a:rPr lang="en-US" sz="2000" dirty="0"/>
              <a:t> per </a:t>
            </a:r>
            <a:r>
              <a:rPr lang="en-US" sz="2000" dirty="0" err="1"/>
              <a:t>λ</a:t>
            </a:r>
            <a:r>
              <a:rPr lang="en-US" sz="2000" dirty="0"/>
              <a:t> for 11, 21 and 31 </a:t>
            </a:r>
            <a:r>
              <a:rPr lang="en-US" sz="2000" dirty="0" err="1"/>
              <a:t>λ</a:t>
            </a:r>
            <a:r>
              <a:rPr lang="en-US" sz="2000" dirty="0"/>
              <a:t> values. </a:t>
            </a:r>
            <a:r>
              <a:rPr lang="en-US" sz="2000" dirty="0">
                <a:solidFill>
                  <a:srgbClr val="FF0000"/>
                </a:solidFill>
              </a:rPr>
              <a:t>This shows how the number of </a:t>
            </a:r>
            <a:r>
              <a:rPr lang="en-US" sz="2000" dirty="0" err="1">
                <a:solidFill>
                  <a:srgbClr val="FF0000"/>
                </a:solidFill>
              </a:rPr>
              <a:t>λ</a:t>
            </a:r>
            <a:r>
              <a:rPr lang="en-US" sz="2000" dirty="0">
                <a:solidFill>
                  <a:srgbClr val="FF0000"/>
                </a:solidFill>
              </a:rPr>
              <a:t> values were chosen to effectively compare AIM to fixed </a:t>
            </a:r>
            <a:r>
              <a:rPr lang="en-US" sz="2000" dirty="0" err="1">
                <a:solidFill>
                  <a:srgbClr val="FF0000"/>
                </a:solidFill>
              </a:rPr>
              <a:t>λ</a:t>
            </a:r>
            <a:r>
              <a:rPr lang="en-US" sz="2000" dirty="0">
                <a:solidFill>
                  <a:srgbClr val="FF0000"/>
                </a:solidFill>
              </a:rPr>
              <a:t> simulations. The circles indicate the region where the </a:t>
            </a:r>
            <a:r>
              <a:rPr lang="en-US" sz="2000" dirty="0" err="1">
                <a:solidFill>
                  <a:srgbClr val="FF0000"/>
                </a:solidFill>
              </a:rPr>
              <a:t>λ</a:t>
            </a:r>
            <a:r>
              <a:rPr lang="en-US" sz="2000" dirty="0">
                <a:solidFill>
                  <a:srgbClr val="FF0000"/>
                </a:solidFill>
              </a:rPr>
              <a:t> density needed to be increased</a:t>
            </a:r>
          </a:p>
        </p:txBody>
      </p:sp>
    </p:spTree>
    <p:extLst>
      <p:ext uri="{BB962C8B-B14F-4D97-AF65-F5344CB8AC3E}">
        <p14:creationId xmlns:p14="http://schemas.microsoft.com/office/powerpoint/2010/main" val="107322141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otalTime>61</TotalTime>
  <Words>1491</Words>
  <Application>Microsoft Macintosh PowerPoint</Application>
  <PresentationFormat>Widescreen</PresentationFormat>
  <Paragraphs>167</Paragraphs>
  <Slides>29</Slides>
  <Notes>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36" baseType="lpstr">
      <vt:lpstr>Arial</vt:lpstr>
      <vt:lpstr>Calibri</vt:lpstr>
      <vt:lpstr>Calibri Light</vt:lpstr>
      <vt:lpstr>Cambria Math</vt:lpstr>
      <vt:lpstr>Retrospect</vt:lpstr>
      <vt:lpstr>Acrobat Document</vt:lpstr>
      <vt:lpstr>PDF</vt:lpstr>
      <vt:lpstr>Adaptive Integration for Simulations of Molecular Systems and Finite Element Analysis of Halbach Arrays for Superconducting Magnetic Levitation</vt:lpstr>
      <vt:lpstr>Ytreberg lab</vt:lpstr>
      <vt:lpstr>Free energy</vt:lpstr>
      <vt:lpstr>IMPLEMENTATION OF ADAPTIVE INTEGRATION METHOD FOR FREE ENERGY CALCULATIONS IN MOLECULAR SYSTEMS</vt:lpstr>
      <vt:lpstr>Free energy methods</vt:lpstr>
      <vt:lpstr>Monte Carlo methods</vt:lpstr>
      <vt:lpstr>Test cases</vt:lpstr>
      <vt:lpstr>Alchemical molecular dynamics</vt:lpstr>
      <vt:lpstr>Methane solvation free energy</vt:lpstr>
      <vt:lpstr>Methane solvation free energy</vt:lpstr>
      <vt:lpstr>Alanine to valine mutation</vt:lpstr>
      <vt:lpstr>Alanine to valine mutation</vt:lpstr>
      <vt:lpstr>Discussion</vt:lpstr>
      <vt:lpstr>Fixed versus adaptive</vt:lpstr>
      <vt:lpstr>Intermediate steps</vt:lpstr>
      <vt:lpstr>Conclusion</vt:lpstr>
      <vt:lpstr>Design Considerations for Implementing Halbach Arrays and High Temperature Superconductors for Contact-Free Flywheel Energy Storage Systems </vt:lpstr>
      <vt:lpstr>Flywheel Energy Storage</vt:lpstr>
      <vt:lpstr>Finite element analysis simulations</vt:lpstr>
      <vt:lpstr>Levitating Halbach system</vt:lpstr>
      <vt:lpstr>Computational</vt:lpstr>
      <vt:lpstr>Data Reduction Rules</vt:lpstr>
      <vt:lpstr>Experimental</vt:lpstr>
      <vt:lpstr>Width ratio?</vt:lpstr>
      <vt:lpstr>One or two layers?</vt:lpstr>
      <vt:lpstr>Contenders</vt:lpstr>
      <vt:lpstr>Comparing Computational to Experimental</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Integration for Simulations of Molecular Systems and Finite Element Analysis of Halbach Arrays for Superconducting Magnetic Levitation</dc:title>
  <dc:creator>Microsoft Office User</dc:creator>
  <cp:lastModifiedBy>Microsoft Office User</cp:lastModifiedBy>
  <cp:revision>8</cp:revision>
  <dcterms:created xsi:type="dcterms:W3CDTF">2019-04-25T19:47:44Z</dcterms:created>
  <dcterms:modified xsi:type="dcterms:W3CDTF">2019-04-25T20:49:35Z</dcterms:modified>
</cp:coreProperties>
</file>